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Inter"/>
      <p:regular r:id="rId18"/>
      <p:bold r:id="rId19"/>
      <p:italic r:id="rId20"/>
      <p:boldItalic r:id="rId21"/>
    </p:embeddedFont>
    <p:embeddedFont>
      <p:font typeface="IBM Plex Mono SemiBold"/>
      <p:regular r:id="rId22"/>
      <p:bold r:id="rId23"/>
      <p:italic r:id="rId24"/>
      <p:boldItalic r:id="rId25"/>
    </p:embeddedFont>
    <p:embeddedFont>
      <p:font typeface="Space Grotesk Medium"/>
      <p:regular r:id="rId26"/>
      <p:bold r:id="rId27"/>
    </p:embeddedFont>
    <p:embeddedFont>
      <p:font typeface="Inter Medium"/>
      <p:regular r:id="rId28"/>
      <p:bold r:id="rId29"/>
      <p:italic r:id="rId30"/>
      <p:boldItalic r:id="rId31"/>
    </p:embeddedFont>
    <p:embeddedFont>
      <p:font typeface="Anybody Black"/>
      <p:bold r:id="rId32"/>
      <p:boldItalic r:id="rId33"/>
    </p:embeddedFont>
    <p:embeddedFont>
      <p:font typeface="Anybody"/>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8" roundtripDataSignature="AMtx7mge5nQ3+D/1/dEgfVcx1QK7tfHY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italic.fntdata"/><Relationship Id="rId22" Type="http://schemas.openxmlformats.org/officeDocument/2006/relationships/font" Target="fonts/IBMPlexMonoSemiBold-regular.fntdata"/><Relationship Id="rId21" Type="http://schemas.openxmlformats.org/officeDocument/2006/relationships/font" Target="fonts/Inter-boldItalic.fntdata"/><Relationship Id="rId24" Type="http://schemas.openxmlformats.org/officeDocument/2006/relationships/font" Target="fonts/IBMPlexMonoSemiBold-italic.fntdata"/><Relationship Id="rId23" Type="http://schemas.openxmlformats.org/officeDocument/2006/relationships/font" Target="fonts/IBMPlexMono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paceGroteskMedium-regular.fntdata"/><Relationship Id="rId25" Type="http://schemas.openxmlformats.org/officeDocument/2006/relationships/font" Target="fonts/IBMPlexMonoSemiBold-boldItalic.fntdata"/><Relationship Id="rId28" Type="http://schemas.openxmlformats.org/officeDocument/2006/relationships/font" Target="fonts/InterMedium-regular.fntdata"/><Relationship Id="rId27" Type="http://schemas.openxmlformats.org/officeDocument/2006/relationships/font" Target="fonts/SpaceGrotesk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Medium-boldItalic.fntdata"/><Relationship Id="rId30" Type="http://schemas.openxmlformats.org/officeDocument/2006/relationships/font" Target="fonts/InterMedium-italic.fntdata"/><Relationship Id="rId11" Type="http://schemas.openxmlformats.org/officeDocument/2006/relationships/slide" Target="slides/slide6.xml"/><Relationship Id="rId33" Type="http://schemas.openxmlformats.org/officeDocument/2006/relationships/font" Target="fonts/AnybodyBlack-boldItalic.fntdata"/><Relationship Id="rId10" Type="http://schemas.openxmlformats.org/officeDocument/2006/relationships/slide" Target="slides/slide5.xml"/><Relationship Id="rId32" Type="http://schemas.openxmlformats.org/officeDocument/2006/relationships/font" Target="fonts/AnybodyBlack-bold.fntdata"/><Relationship Id="rId13" Type="http://schemas.openxmlformats.org/officeDocument/2006/relationships/slide" Target="slides/slide8.xml"/><Relationship Id="rId35" Type="http://schemas.openxmlformats.org/officeDocument/2006/relationships/font" Target="fonts/Anybody-bold.fntdata"/><Relationship Id="rId12" Type="http://schemas.openxmlformats.org/officeDocument/2006/relationships/slide" Target="slides/slide7.xml"/><Relationship Id="rId34" Type="http://schemas.openxmlformats.org/officeDocument/2006/relationships/font" Target="fonts/Anybody-regular.fntdata"/><Relationship Id="rId15" Type="http://schemas.openxmlformats.org/officeDocument/2006/relationships/slide" Target="slides/slide10.xml"/><Relationship Id="rId37" Type="http://schemas.openxmlformats.org/officeDocument/2006/relationships/font" Target="fonts/Anybody-boldItalic.fntdata"/><Relationship Id="rId14" Type="http://schemas.openxmlformats.org/officeDocument/2006/relationships/slide" Target="slides/slide9.xml"/><Relationship Id="rId36" Type="http://schemas.openxmlformats.org/officeDocument/2006/relationships/font" Target="fonts/Anybody-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font" Target="fonts/Inter-bold.fntdata"/><Relationship Id="rId18" Type="http://schemas.openxmlformats.org/officeDocument/2006/relationships/font" Target="fonts/In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 name="Shape 9"/>
        <p:cNvGrpSpPr/>
        <p:nvPr/>
      </p:nvGrpSpPr>
      <p:grpSpPr>
        <a:xfrm>
          <a:off x="0" y="0"/>
          <a:ext cx="0" cy="0"/>
          <a:chOff x="0" y="0"/>
          <a:chExt cx="0" cy="0"/>
        </a:xfrm>
      </p:grpSpPr>
      <p:pic>
        <p:nvPicPr>
          <p:cNvPr id="10" name="Google Shape;10;p27"/>
          <p:cNvPicPr preferRelativeResize="0"/>
          <p:nvPr/>
        </p:nvPicPr>
        <p:blipFill rotWithShape="1">
          <a:blip r:embed="rId2">
            <a:alphaModFix/>
          </a:blip>
          <a:srcRect b="0" l="0" r="0" t="0"/>
          <a:stretch/>
        </p:blipFill>
        <p:spPr>
          <a:xfrm>
            <a:off x="0" y="0"/>
            <a:ext cx="9144000" cy="5143505"/>
          </a:xfrm>
          <a:prstGeom prst="rect">
            <a:avLst/>
          </a:prstGeom>
          <a:noFill/>
          <a:ln>
            <a:noFill/>
          </a:ln>
        </p:spPr>
      </p:pic>
      <p:sp>
        <p:nvSpPr>
          <p:cNvPr id="11" name="Google Shape;11;p27"/>
          <p:cNvSpPr/>
          <p:nvPr/>
        </p:nvSpPr>
        <p:spPr>
          <a:xfrm>
            <a:off x="7709125" y="4738857"/>
            <a:ext cx="1116600" cy="279600"/>
          </a:xfrm>
          <a:prstGeom prst="roundRect">
            <a:avLst>
              <a:gd fmla="val 50000" name="adj"/>
            </a:avLst>
          </a:prstGeom>
          <a:solidFill>
            <a:srgbClr val="FFFF0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2" name="Google Shape;12;p27"/>
          <p:cNvSpPr txBox="1"/>
          <p:nvPr/>
        </p:nvSpPr>
        <p:spPr>
          <a:xfrm>
            <a:off x="7727275" y="4724757"/>
            <a:ext cx="1080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rgbClr val="434343"/>
                </a:solidFill>
                <a:latin typeface="Inter Medium"/>
                <a:ea typeface="Inter Medium"/>
                <a:cs typeface="Inter Medium"/>
                <a:sym typeface="Inter Medium"/>
              </a:rPr>
              <a:t>→ </a:t>
            </a:r>
            <a:r>
              <a:rPr b="0" i="0" lang="es-419" sz="800" u="none" cap="none" strike="noStrike">
                <a:solidFill>
                  <a:srgbClr val="222222"/>
                </a:solidFill>
                <a:latin typeface="IBM Plex Mono SemiBold"/>
                <a:ea typeface="IBM Plex Mono SemiBold"/>
                <a:cs typeface="IBM Plex Mono SemiBold"/>
                <a:sym typeface="IBM Plex Mono SemiBold"/>
              </a:rPr>
              <a:t>soyhenry.com</a:t>
            </a:r>
            <a:endParaRPr b="0" i="0" sz="800" u="none" cap="none" strike="noStrike">
              <a:solidFill>
                <a:srgbClr val="222222"/>
              </a:solidFill>
              <a:latin typeface="IBM Plex Mono SemiBold"/>
              <a:ea typeface="IBM Plex Mono SemiBold"/>
              <a:cs typeface="IBM Plex Mono SemiBold"/>
              <a:sym typeface="IBM Plex Mono SemiBold"/>
            </a:endParaRPr>
          </a:p>
        </p:txBody>
      </p:sp>
      <p:grpSp>
        <p:nvGrpSpPr>
          <p:cNvPr id="13" name="Google Shape;13;p27"/>
          <p:cNvGrpSpPr/>
          <p:nvPr/>
        </p:nvGrpSpPr>
        <p:grpSpPr>
          <a:xfrm rot="-5400000">
            <a:off x="236038" y="4746050"/>
            <a:ext cx="307800" cy="265200"/>
            <a:chOff x="1743875" y="3721300"/>
            <a:chExt cx="307800" cy="265200"/>
          </a:xfrm>
        </p:grpSpPr>
        <p:sp>
          <p:nvSpPr>
            <p:cNvPr id="14" name="Google Shape;14;p27"/>
            <p:cNvSpPr/>
            <p:nvPr/>
          </p:nvSpPr>
          <p:spPr>
            <a:xfrm>
              <a:off x="1765175" y="3721300"/>
              <a:ext cx="265200" cy="265200"/>
            </a:xfrm>
            <a:prstGeom prst="ellipse">
              <a:avLst/>
            </a:prstGeom>
            <a:solidFill>
              <a:srgbClr val="FFFF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5" name="Google Shape;15;p27"/>
            <p:cNvSpPr txBox="1"/>
            <p:nvPr/>
          </p:nvSpPr>
          <p:spPr>
            <a:xfrm rot="5400000">
              <a:off x="1767725" y="3700000"/>
              <a:ext cx="26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chemeClr val="dk1"/>
                  </a:solidFill>
                  <a:latin typeface="Inter Medium"/>
                  <a:ea typeface="Inter Medium"/>
                  <a:cs typeface="Inter Medium"/>
                  <a:sym typeface="Inter Medium"/>
                </a:rPr>
                <a:t>→ </a:t>
              </a:r>
              <a:endParaRPr b="0" i="0" sz="14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 name="Google Shape;52;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4" name="Google Shape;5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7" name="Google Shape;5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0" name="Google Shape;60;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1" name="Google Shape;6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2">
  <p:cSld name="SECTION_HEADER_1_1_1_1_1_1_1_1_3">
    <p:spTree>
      <p:nvGrpSpPr>
        <p:cNvPr id="16"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b="0" l="177" r="176" t="0"/>
          <a:stretch/>
        </p:blipFill>
        <p:spPr>
          <a:xfrm>
            <a:off x="8547694" y="274320"/>
            <a:ext cx="278027" cy="205740"/>
          </a:xfrm>
          <a:prstGeom prst="rect">
            <a:avLst/>
          </a:prstGeom>
          <a:noFill/>
          <a:ln>
            <a:noFill/>
          </a:ln>
        </p:spPr>
      </p:pic>
      <p:sp>
        <p:nvSpPr>
          <p:cNvPr id="18" name="Google Shape;18;p28"/>
          <p:cNvSpPr/>
          <p:nvPr/>
        </p:nvSpPr>
        <p:spPr>
          <a:xfrm>
            <a:off x="7709125" y="4738857"/>
            <a:ext cx="1116600" cy="279600"/>
          </a:xfrm>
          <a:prstGeom prst="roundRect">
            <a:avLst>
              <a:gd fmla="val 50000" name="adj"/>
            </a:avLst>
          </a:prstGeom>
          <a:solidFill>
            <a:srgbClr val="FFFF0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9" name="Google Shape;19;p28"/>
          <p:cNvSpPr txBox="1"/>
          <p:nvPr/>
        </p:nvSpPr>
        <p:spPr>
          <a:xfrm>
            <a:off x="7727275" y="4724757"/>
            <a:ext cx="1080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rgbClr val="434343"/>
                </a:solidFill>
                <a:latin typeface="Inter Medium"/>
                <a:ea typeface="Inter Medium"/>
                <a:cs typeface="Inter Medium"/>
                <a:sym typeface="Inter Medium"/>
              </a:rPr>
              <a:t>→ </a:t>
            </a:r>
            <a:r>
              <a:rPr b="0" i="0" lang="es-419" sz="800" u="none" cap="none" strike="noStrike">
                <a:solidFill>
                  <a:srgbClr val="222222"/>
                </a:solidFill>
                <a:latin typeface="IBM Plex Mono SemiBold"/>
                <a:ea typeface="IBM Plex Mono SemiBold"/>
                <a:cs typeface="IBM Plex Mono SemiBold"/>
                <a:sym typeface="IBM Plex Mono SemiBold"/>
              </a:rPr>
              <a:t>soyhenry.com</a:t>
            </a:r>
            <a:endParaRPr b="0" i="0" sz="800" u="none" cap="none" strike="noStrike">
              <a:solidFill>
                <a:srgbClr val="222222"/>
              </a:solidFill>
              <a:latin typeface="IBM Plex Mono SemiBold"/>
              <a:ea typeface="IBM Plex Mono SemiBold"/>
              <a:cs typeface="IBM Plex Mono SemiBold"/>
              <a:sym typeface="IBM Plex Mono SemiBold"/>
            </a:endParaRPr>
          </a:p>
        </p:txBody>
      </p:sp>
      <p:grpSp>
        <p:nvGrpSpPr>
          <p:cNvPr id="20" name="Google Shape;20;p28"/>
          <p:cNvGrpSpPr/>
          <p:nvPr/>
        </p:nvGrpSpPr>
        <p:grpSpPr>
          <a:xfrm rot="-5400000">
            <a:off x="236038" y="4746050"/>
            <a:ext cx="307800" cy="265200"/>
            <a:chOff x="1743875" y="3721300"/>
            <a:chExt cx="307800" cy="265200"/>
          </a:xfrm>
        </p:grpSpPr>
        <p:sp>
          <p:nvSpPr>
            <p:cNvPr id="21" name="Google Shape;21;p28"/>
            <p:cNvSpPr/>
            <p:nvPr/>
          </p:nvSpPr>
          <p:spPr>
            <a:xfrm>
              <a:off x="1765175" y="3721300"/>
              <a:ext cx="265200" cy="265200"/>
            </a:xfrm>
            <a:prstGeom prst="ellipse">
              <a:avLst/>
            </a:prstGeom>
            <a:solidFill>
              <a:srgbClr val="FFFF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22" name="Google Shape;22;p28"/>
            <p:cNvSpPr txBox="1"/>
            <p:nvPr/>
          </p:nvSpPr>
          <p:spPr>
            <a:xfrm rot="5400000">
              <a:off x="1767725" y="3700000"/>
              <a:ext cx="26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s-419" sz="800" u="none" cap="none" strike="noStrike">
                  <a:solidFill>
                    <a:schemeClr val="dk1"/>
                  </a:solidFill>
                  <a:latin typeface="Inter Medium"/>
                  <a:ea typeface="Inter Medium"/>
                  <a:cs typeface="Inter Medium"/>
                  <a:sym typeface="Inter Medium"/>
                </a:rPr>
                <a:t>→ </a:t>
              </a:r>
              <a:endParaRPr b="0" i="0" sz="1400" u="none" cap="none" strike="noStrike">
                <a:solidFill>
                  <a:schemeClr val="dk1"/>
                </a:solidFill>
                <a:latin typeface="Arial"/>
                <a:ea typeface="Arial"/>
                <a:cs typeface="Arial"/>
                <a:sym typeface="Arial"/>
              </a:endParaRPr>
            </a:p>
          </p:txBody>
        </p:sp>
      </p:grpSp>
    </p:spTree>
  </p:cSld>
  <p:clrMapOvr>
    <a:masterClrMapping/>
  </p:clrMapOvr>
  <p:extLst>
    <p:ext uri="{DCECCB84-F9BA-43D5-87BE-67443E8EF086}">
      <p15:sldGuideLst>
        <p15:guide id="1" orient="horz" pos="302">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 name="Google Shape;25;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 name="Google Shape;2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3" name="Google Shape;3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4" name="Google Shape;44;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5" name="Google Shape;4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 name="Google Shape;4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reamde.md" TargetMode="External"/><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grpSp>
        <p:nvGrpSpPr>
          <p:cNvPr id="68" name="Google Shape;68;p1"/>
          <p:cNvGrpSpPr/>
          <p:nvPr/>
        </p:nvGrpSpPr>
        <p:grpSpPr>
          <a:xfrm>
            <a:off x="5669251" y="1531334"/>
            <a:ext cx="1004706" cy="338561"/>
            <a:chOff x="2531523" y="694702"/>
            <a:chExt cx="974402" cy="421200"/>
          </a:xfrm>
        </p:grpSpPr>
        <p:sp>
          <p:nvSpPr>
            <p:cNvPr id="69" name="Google Shape;69;p1"/>
            <p:cNvSpPr/>
            <p:nvPr/>
          </p:nvSpPr>
          <p:spPr>
            <a:xfrm>
              <a:off x="2531523" y="759939"/>
              <a:ext cx="962400" cy="290700"/>
            </a:xfrm>
            <a:prstGeom prst="wedgeRoundRectCallout">
              <a:avLst>
                <a:gd fmla="val -17920" name="adj1"/>
                <a:gd fmla="val 80436" name="adj2"/>
                <a:gd fmla="val 0" name="adj3"/>
              </a:avLst>
            </a:prstGeom>
            <a:noFill/>
            <a:ln cap="flat" cmpd="sng" w="19050">
              <a:solidFill>
                <a:srgbClr val="1B1B1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70" name="Google Shape;70;p1"/>
            <p:cNvSpPr txBox="1"/>
            <p:nvPr/>
          </p:nvSpPr>
          <p:spPr>
            <a:xfrm>
              <a:off x="2531525" y="694702"/>
              <a:ext cx="974400" cy="42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rgbClr val="1B1B1B"/>
                  </a:solidFill>
                  <a:latin typeface="Space Grotesk Medium"/>
                  <a:ea typeface="Space Grotesk Medium"/>
                  <a:cs typeface="Space Grotesk Medium"/>
                  <a:sym typeface="Space Grotesk Medium"/>
                </a:rPr>
                <a:t>LET’S GO!/&gt;</a:t>
              </a:r>
              <a:endParaRPr b="0" i="0" sz="1000" u="none" cap="none" strike="noStrike">
                <a:solidFill>
                  <a:srgbClr val="1B1B1B"/>
                </a:solidFill>
                <a:latin typeface="Space Grotesk Medium"/>
                <a:ea typeface="Space Grotesk Medium"/>
                <a:cs typeface="Space Grotesk Medium"/>
                <a:sym typeface="Space Grotesk Medium"/>
              </a:endParaRPr>
            </a:p>
          </p:txBody>
        </p:sp>
      </p:grpSp>
      <p:sp>
        <p:nvSpPr>
          <p:cNvPr id="71" name="Google Shape;71;p1"/>
          <p:cNvSpPr txBox="1"/>
          <p:nvPr/>
        </p:nvSpPr>
        <p:spPr>
          <a:xfrm flipH="1">
            <a:off x="612900" y="1986825"/>
            <a:ext cx="8055900" cy="191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419" sz="3900" u="none" cap="none" strike="noStrike">
                <a:solidFill>
                  <a:srgbClr val="1B1B1B"/>
                </a:solidFill>
                <a:latin typeface="Anybody Black"/>
                <a:ea typeface="Anybody Black"/>
                <a:cs typeface="Anybody Black"/>
                <a:sym typeface="Anybody Black"/>
              </a:rPr>
              <a:t>Despliegue de proyecto modelo de riesgo crediticio</a:t>
            </a:r>
            <a:endParaRPr b="0" i="0" sz="3900" u="none" cap="none" strike="noStrike">
              <a:solidFill>
                <a:srgbClr val="1B1B1B"/>
              </a:solidFill>
              <a:latin typeface="Anybody Black"/>
              <a:ea typeface="Anybody Black"/>
              <a:cs typeface="Anybody Black"/>
              <a:sym typeface="Anybody Black"/>
            </a:endParaRPr>
          </a:p>
          <a:p>
            <a:pPr indent="0" lvl="0" marL="0" marR="0" rtl="0" algn="ctr">
              <a:lnSpc>
                <a:spcPct val="100000"/>
              </a:lnSpc>
              <a:spcBef>
                <a:spcPts val="0"/>
              </a:spcBef>
              <a:spcAft>
                <a:spcPts val="0"/>
              </a:spcAft>
              <a:buClr>
                <a:schemeClr val="dk1"/>
              </a:buClr>
              <a:buSzPts val="1100"/>
              <a:buFont typeface="Arial"/>
              <a:buNone/>
            </a:pPr>
            <a:r>
              <a:t/>
            </a:r>
            <a:endParaRPr b="0" i="0" sz="3900" u="none" cap="none" strike="noStrike">
              <a:solidFill>
                <a:srgbClr val="1B1B1B"/>
              </a:solidFill>
              <a:latin typeface="Anybody Black"/>
              <a:ea typeface="Anybody Black"/>
              <a:cs typeface="Anybody Black"/>
              <a:sym typeface="Anybody Black"/>
            </a:endParaRPr>
          </a:p>
          <a:p>
            <a:pPr indent="0" lvl="0" marL="0" marR="0" rtl="0" algn="ctr">
              <a:lnSpc>
                <a:spcPct val="100000"/>
              </a:lnSpc>
              <a:spcBef>
                <a:spcPts val="0"/>
              </a:spcBef>
              <a:spcAft>
                <a:spcPts val="0"/>
              </a:spcAft>
              <a:buClr>
                <a:srgbClr val="000000"/>
              </a:buClr>
              <a:buSzPts val="3900"/>
              <a:buFont typeface="Arial"/>
              <a:buNone/>
            </a:pPr>
            <a:r>
              <a:t/>
            </a:r>
            <a:endParaRPr b="0" i="0" sz="3900" u="none" cap="none" strike="noStrike">
              <a:solidFill>
                <a:srgbClr val="1B1B1B"/>
              </a:solidFill>
              <a:latin typeface="Anybody Black"/>
              <a:ea typeface="Anybody Black"/>
              <a:cs typeface="Anybody Black"/>
              <a:sym typeface="Anybody Black"/>
            </a:endParaRPr>
          </a:p>
        </p:txBody>
      </p:sp>
      <p:sp>
        <p:nvSpPr>
          <p:cNvPr id="72" name="Google Shape;72;p1"/>
          <p:cNvSpPr/>
          <p:nvPr/>
        </p:nvSpPr>
        <p:spPr>
          <a:xfrm>
            <a:off x="2390550" y="4020150"/>
            <a:ext cx="4362900" cy="292800"/>
          </a:xfrm>
          <a:prstGeom prst="roundRect">
            <a:avLst>
              <a:gd fmla="val 50000" name="adj"/>
            </a:avLst>
          </a:prstGeom>
          <a:solidFill>
            <a:srgbClr val="FFFF0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000"/>
              <a:buFont typeface="Arial"/>
              <a:buNone/>
            </a:pPr>
            <a:r>
              <a:rPr b="0" i="0" lang="es-419" sz="1000" u="none" cap="none" strike="noStrike">
                <a:solidFill>
                  <a:schemeClr val="dk1"/>
                </a:solidFill>
                <a:latin typeface="Inter Medium"/>
                <a:ea typeface="Inter Medium"/>
                <a:cs typeface="Inter Medium"/>
                <a:sym typeface="Inter Medium"/>
              </a:rPr>
              <a:t>PIM5 - Data Science</a:t>
            </a:r>
            <a:endParaRPr b="0" i="0" sz="1000" u="none" cap="none" strike="noStrike">
              <a:solidFill>
                <a:schemeClr val="dk1"/>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0"/>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60" name="Google Shape;160;p20"/>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61" name="Google Shape;161;p20"/>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 #3: </a:t>
            </a:r>
            <a:endParaRPr b="1" i="0" sz="1500" u="none" cap="none" strike="noStrike">
              <a:solidFill>
                <a:schemeClr val="dk1"/>
              </a:solidFill>
              <a:latin typeface="Inter"/>
              <a:ea typeface="Inter"/>
              <a:cs typeface="Inter"/>
              <a:sym typeface="Inter"/>
            </a:endParaRPr>
          </a:p>
        </p:txBody>
      </p:sp>
      <p:sp>
        <p:nvSpPr>
          <p:cNvPr id="162" name="Google Shape;162;p20"/>
          <p:cNvSpPr txBox="1"/>
          <p:nvPr/>
        </p:nvSpPr>
        <p:spPr>
          <a:xfrm>
            <a:off x="349800" y="1493025"/>
            <a:ext cx="7044900" cy="1667100"/>
          </a:xfrm>
          <a:prstGeom prst="rect">
            <a:avLst/>
          </a:prstGeom>
          <a:noFill/>
          <a:ln>
            <a:noFill/>
          </a:ln>
        </p:spPr>
        <p:txBody>
          <a:bodyPr anchorCtr="0" anchor="t" bIns="91425" lIns="91425" spcFirstLastPara="1" rIns="91425" wrap="square" tIns="91425">
            <a:noAutofit/>
          </a:bodyPr>
          <a:lstStyle/>
          <a:p>
            <a:pPr indent="-298450" lvl="0" marL="457200" marR="114300" rtl="0" algn="l">
              <a:lnSpc>
                <a:spcPct val="150000"/>
              </a:lnSpc>
              <a:spcBef>
                <a:spcPts val="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Realizar procesos de monitoreo y detección de data drift. </a:t>
            </a:r>
            <a:endParaRPr b="1" i="0" sz="1100" u="none" cap="none" strike="noStrike">
              <a:solidFill>
                <a:schemeClr val="dk1"/>
              </a:solidFill>
              <a:latin typeface="Inter"/>
              <a:ea typeface="Inter"/>
              <a:cs typeface="Inter"/>
              <a:sym typeface="Inter"/>
            </a:endParaRPr>
          </a:p>
          <a:p>
            <a:pPr indent="-298450" lvl="0" marL="457200" marR="114300" rtl="0" algn="l">
              <a:lnSpc>
                <a:spcPct val="150000"/>
              </a:lnSpc>
              <a:spcBef>
                <a:spcPts val="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Desarrollar una aplicación en streamlit. </a:t>
            </a:r>
            <a:endParaRPr b="1" i="0" sz="1100" u="none" cap="none" strike="noStrike">
              <a:solidFill>
                <a:schemeClr val="dk1"/>
              </a:solidFill>
              <a:latin typeface="Inter"/>
              <a:ea typeface="Inter"/>
              <a:cs typeface="Inter"/>
              <a:sym typeface="Inter"/>
            </a:endParaRPr>
          </a:p>
          <a:p>
            <a:pPr indent="-298450" lvl="0" marL="457200" marR="114300" rtl="0" algn="l">
              <a:lnSpc>
                <a:spcPct val="150000"/>
              </a:lnSpc>
              <a:spcBef>
                <a:spcPts val="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Generar el archivo </a:t>
            </a:r>
            <a:r>
              <a:rPr b="1" i="0" lang="es-419" sz="1100" u="sng" cap="none" strike="noStrike">
                <a:solidFill>
                  <a:srgbClr val="1155CC"/>
                </a:solidFill>
                <a:latin typeface="Inter"/>
                <a:ea typeface="Inter"/>
                <a:cs typeface="Inter"/>
                <a:sym typeface="Inter"/>
                <a:hlinkClick r:id="rId4">
                  <a:extLst>
                    <a:ext uri="{A12FA001-AC4F-418D-AE19-62706E023703}">
                      <ahyp:hlinkClr val="tx"/>
                    </a:ext>
                  </a:extLst>
                </a:hlinkClick>
              </a:rPr>
              <a:t>REAMDE.md</a:t>
            </a:r>
            <a:r>
              <a:rPr b="1" i="0" lang="es-419" sz="1100" u="none" cap="none" strike="noStrike">
                <a:solidFill>
                  <a:schemeClr val="dk1"/>
                </a:solidFill>
                <a:latin typeface="Inter"/>
                <a:ea typeface="Inter"/>
                <a:cs typeface="Inter"/>
                <a:sym typeface="Inter"/>
              </a:rPr>
              <a:t> para tu ejercicio</a:t>
            </a:r>
            <a:r>
              <a:rPr b="0" i="0" lang="es-419" sz="1100" u="none" cap="none" strike="noStrike">
                <a:solidFill>
                  <a:schemeClr val="dk1"/>
                </a:solidFill>
                <a:latin typeface="Inter"/>
                <a:ea typeface="Inter"/>
                <a:cs typeface="Inter"/>
                <a:sym typeface="Inter"/>
              </a:rPr>
              <a:t>, documentando el caso de negocio y los principales hallazgos y proceso</a:t>
            </a:r>
            <a:endParaRPr b="0" i="0" sz="1100" u="none" cap="none" strike="noStrike">
              <a:solidFill>
                <a:schemeClr val="dk1"/>
              </a:solidFill>
              <a:latin typeface="Inter"/>
              <a:ea typeface="Inter"/>
              <a:cs typeface="Inter"/>
              <a:sym typeface="Inter"/>
            </a:endParaRPr>
          </a:p>
          <a:p>
            <a:pPr indent="-298450" lvl="0" marL="457200" marR="114300" rtl="0" algn="l">
              <a:lnSpc>
                <a:spcPct val="150000"/>
              </a:lnSpc>
              <a:spcBef>
                <a:spcPts val="0"/>
              </a:spcBef>
              <a:spcAft>
                <a:spcPts val="100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Conocimientos necesarios: </a:t>
            </a:r>
            <a:r>
              <a:rPr b="0" i="0" lang="es-419" sz="1100" u="none" cap="none" strike="noStrike">
                <a:solidFill>
                  <a:schemeClr val="dk1"/>
                </a:solidFill>
                <a:latin typeface="Inter"/>
                <a:ea typeface="Inter"/>
                <a:cs typeface="Inter"/>
                <a:sym typeface="Inter"/>
              </a:rPr>
              <a:t>Data Drift, CI/CD</a:t>
            </a:r>
            <a:endParaRPr b="1" i="0" sz="1100" u="none" cap="none" strike="noStrike">
              <a:solidFill>
                <a:schemeClr val="dk1"/>
              </a:solidFill>
              <a:latin typeface="Inter"/>
              <a:ea typeface="Inter"/>
              <a:cs typeface="Inter"/>
              <a:sym typeface="Inter"/>
            </a:endParaRPr>
          </a:p>
        </p:txBody>
      </p:sp>
      <p:pic>
        <p:nvPicPr>
          <p:cNvPr id="163" name="Google Shape;163;p20" title="M2C5 - 14 - copia (2).png"/>
          <p:cNvPicPr preferRelativeResize="0"/>
          <p:nvPr/>
        </p:nvPicPr>
        <p:blipFill rotWithShape="1">
          <a:blip r:embed="rId5">
            <a:alphaModFix/>
          </a:blip>
          <a:srcRect b="0" l="0" r="71447" t="51980"/>
          <a:stretch/>
        </p:blipFill>
        <p:spPr>
          <a:xfrm rot="769094">
            <a:off x="7359350" y="550075"/>
            <a:ext cx="816600" cy="159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69" name="Google Shape;169;p23"/>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 #4: </a:t>
            </a:r>
            <a:endParaRPr b="1" i="0" sz="1500" u="none" cap="none" strike="noStrike">
              <a:solidFill>
                <a:schemeClr val="dk1"/>
              </a:solidFill>
              <a:latin typeface="Inter"/>
              <a:ea typeface="Inter"/>
              <a:cs typeface="Inter"/>
              <a:sym typeface="Inter"/>
            </a:endParaRPr>
          </a:p>
        </p:txBody>
      </p:sp>
      <p:sp>
        <p:nvSpPr>
          <p:cNvPr id="170" name="Google Shape;170;p23"/>
          <p:cNvSpPr txBox="1"/>
          <p:nvPr/>
        </p:nvSpPr>
        <p:spPr>
          <a:xfrm>
            <a:off x="472075" y="1437350"/>
            <a:ext cx="7171200" cy="3276300"/>
          </a:xfrm>
          <a:prstGeom prst="rect">
            <a:avLst/>
          </a:prstGeom>
          <a:noFill/>
          <a:ln>
            <a:noFill/>
          </a:ln>
        </p:spPr>
        <p:txBody>
          <a:bodyPr anchorCtr="0" anchor="t" bIns="91425" lIns="91425" spcFirstLastPara="1" rIns="91425" wrap="square" tIns="91425">
            <a:noAutofit/>
          </a:bodyPr>
          <a:lstStyle/>
          <a:p>
            <a:pPr indent="-298450" lvl="0" marL="457200" marR="114300" rtl="0" algn="l">
              <a:lnSpc>
                <a:spcPct val="150000"/>
              </a:lnSpc>
              <a:spcBef>
                <a:spcPts val="100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Disponibilizar mediante una API el modelo creado.</a:t>
            </a:r>
            <a:endParaRPr b="1" i="0" sz="1100" u="none" cap="none" strike="noStrike">
              <a:solidFill>
                <a:schemeClr val="dk1"/>
              </a:solidFill>
              <a:latin typeface="Inter"/>
              <a:ea typeface="Inter"/>
              <a:cs typeface="Inter"/>
              <a:sym typeface="Inter"/>
            </a:endParaRPr>
          </a:p>
          <a:p>
            <a:pPr indent="-298450" lvl="0" marL="457200" marR="114300" rtl="0" algn="l">
              <a:lnSpc>
                <a:spcPct val="150000"/>
              </a:lnSpc>
              <a:spcBef>
                <a:spcPts val="100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Crear una imagen que contenga las librerías y el código para una app.</a:t>
            </a:r>
            <a:endParaRPr b="1"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rgbClr val="000000"/>
              </a:buClr>
              <a:buSzPts val="1100"/>
              <a:buFont typeface="Arial"/>
              <a:buNone/>
            </a:pPr>
            <a:r>
              <a:rPr b="0" i="0" lang="es-419" sz="1100" u="none" cap="none" strike="noStrike">
                <a:solidFill>
                  <a:schemeClr val="dk1"/>
                </a:solidFill>
                <a:latin typeface="Inter"/>
                <a:ea typeface="Inter"/>
                <a:cs typeface="Inter"/>
                <a:sym typeface="Inter"/>
              </a:rPr>
              <a:t>model_deploy.py</a:t>
            </a:r>
            <a:endParaRPr b="0" i="0" sz="1100" u="none" cap="none" strike="noStrike">
              <a:solidFill>
                <a:schemeClr val="dk1"/>
              </a:solidFill>
              <a:latin typeface="Inter"/>
              <a:ea typeface="Inter"/>
              <a:cs typeface="Inter"/>
              <a:sym typeface="Inter"/>
            </a:endParaRPr>
          </a:p>
          <a:p>
            <a:pPr indent="0" lvl="0" marL="457200" marR="114300" rtl="0" algn="l">
              <a:lnSpc>
                <a:spcPct val="100000"/>
              </a:lnSpc>
              <a:spcBef>
                <a:spcPts val="100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Imagen Docker</a:t>
            </a:r>
            <a:endParaRPr b="0" i="0" sz="1100" u="none" cap="none" strike="noStrike">
              <a:solidFill>
                <a:schemeClr val="dk1"/>
              </a:solidFill>
              <a:latin typeface="Inter"/>
              <a:ea typeface="Inter"/>
              <a:cs typeface="Inter"/>
              <a:sym typeface="Inter"/>
            </a:endParaRPr>
          </a:p>
          <a:p>
            <a:pPr indent="-298450" lvl="0" marL="457200" marR="114300" rtl="0" algn="l">
              <a:lnSpc>
                <a:spcPct val="150000"/>
              </a:lnSpc>
              <a:spcBef>
                <a:spcPts val="100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Conocimientos necesarios: </a:t>
            </a:r>
            <a:r>
              <a:rPr b="0" i="0" lang="es-419" sz="1100" u="none" cap="none" strike="noStrike">
                <a:solidFill>
                  <a:schemeClr val="dk1"/>
                </a:solidFill>
                <a:latin typeface="Inter"/>
                <a:ea typeface="Inter"/>
                <a:cs typeface="Inter"/>
                <a:sym typeface="Inter"/>
              </a:rPr>
              <a:t>Fundamentos de las APIs y FastAPI, Funciones básicas, métodos y parámetros en FastAPI, Creación de API para un modelo de ML con FastAPI, Visualización de modelos con Streamlit,  Desarrollo de una aplicación web de Streamlit para ML, Docker. </a:t>
            </a:r>
            <a:endParaRPr b="0" i="0" sz="1100" u="none" cap="none" strike="noStrike">
              <a:solidFill>
                <a:schemeClr val="dk1"/>
              </a:solidFill>
              <a:latin typeface="Inter"/>
              <a:ea typeface="Inter"/>
              <a:cs typeface="Inter"/>
              <a:sym typeface="Inter"/>
            </a:endParaRPr>
          </a:p>
          <a:p>
            <a:pPr indent="-298450" lvl="0" marL="457200" marR="114300" rtl="0" algn="l">
              <a:lnSpc>
                <a:spcPct val="150000"/>
              </a:lnSpc>
              <a:spcBef>
                <a:spcPts val="100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Tech Stack necesario: </a:t>
            </a:r>
            <a:r>
              <a:rPr b="0" i="0" lang="es-419" sz="1100" u="none" cap="none" strike="noStrike">
                <a:solidFill>
                  <a:schemeClr val="dk1"/>
                </a:solidFill>
                <a:latin typeface="Inter"/>
                <a:ea typeface="Inter"/>
                <a:cs typeface="Inter"/>
                <a:sym typeface="Inter"/>
              </a:rPr>
              <a:t>Fast API, Docker, Streamlit. </a:t>
            </a:r>
            <a:endParaRPr b="0" i="0" sz="1100" u="none" cap="none" strike="noStrike">
              <a:solidFill>
                <a:schemeClr val="dk1"/>
              </a:solidFill>
              <a:latin typeface="Inter"/>
              <a:ea typeface="Inter"/>
              <a:cs typeface="Inter"/>
              <a:sym typeface="Inter"/>
            </a:endParaRPr>
          </a:p>
          <a:p>
            <a:pPr indent="0" lvl="0" marL="0" marR="114300" rtl="0" algn="l">
              <a:lnSpc>
                <a:spcPct val="100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171" name="Google Shape;171;p23" title="M2C5 - 14 - copia (2).png"/>
          <p:cNvPicPr preferRelativeResize="0"/>
          <p:nvPr/>
        </p:nvPicPr>
        <p:blipFill rotWithShape="1">
          <a:blip r:embed="rId3">
            <a:alphaModFix/>
          </a:blip>
          <a:srcRect b="0" l="34113" r="40930" t="52098"/>
          <a:stretch/>
        </p:blipFill>
        <p:spPr>
          <a:xfrm rot="930967">
            <a:off x="7292901" y="506125"/>
            <a:ext cx="687875" cy="153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77" name="Google Shape;177;p25"/>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EXTRACREDIT</a:t>
            </a:r>
            <a:endParaRPr b="1" i="0" sz="1500" u="none" cap="none" strike="noStrike">
              <a:solidFill>
                <a:schemeClr val="dk1"/>
              </a:solidFill>
              <a:latin typeface="Inter"/>
              <a:ea typeface="Inter"/>
              <a:cs typeface="Inter"/>
              <a:sym typeface="Inter"/>
            </a:endParaRPr>
          </a:p>
        </p:txBody>
      </p:sp>
      <p:sp>
        <p:nvSpPr>
          <p:cNvPr id="178" name="Google Shape;178;p25"/>
          <p:cNvSpPr txBox="1"/>
          <p:nvPr/>
        </p:nvSpPr>
        <p:spPr>
          <a:xfrm>
            <a:off x="456000" y="1359300"/>
            <a:ext cx="5435100" cy="28125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120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Configura Sonar Cloud https://sonarcloud.io en el repositorioy ejecuta pruebas para validar:</a:t>
            </a:r>
            <a:endParaRPr b="1" i="0" sz="1100" u="none" cap="none" strike="noStrike">
              <a:solidFill>
                <a:schemeClr val="dk1"/>
              </a:solidFill>
              <a:latin typeface="Inter"/>
              <a:ea typeface="Inter"/>
              <a:cs typeface="Inter"/>
              <a:sym typeface="Inter"/>
            </a:endParaRPr>
          </a:p>
          <a:p>
            <a:pPr indent="0" lvl="0" marL="457200" marR="0" rtl="0" algn="l">
              <a:lnSpc>
                <a:spcPct val="100000"/>
              </a:lnSpc>
              <a:spcBef>
                <a:spcPts val="12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298450" lvl="0" marL="457200" marR="0" rtl="0" algn="l">
              <a:lnSpc>
                <a:spcPct val="150000"/>
              </a:lnSpc>
              <a:spcBef>
                <a:spcPts val="120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Calidad del código: </a:t>
            </a:r>
            <a:r>
              <a:rPr b="0" i="0" lang="es-419" sz="1100" u="none" cap="none" strike="noStrike">
                <a:solidFill>
                  <a:schemeClr val="dk1"/>
                </a:solidFill>
                <a:latin typeface="Inter"/>
                <a:ea typeface="Inter"/>
                <a:cs typeface="Inter"/>
                <a:sym typeface="Inter"/>
              </a:rPr>
              <a:t>Evalúa la mantenibilidad del código fuente.</a:t>
            </a:r>
            <a:endParaRPr b="0" i="0" sz="1100" u="none" cap="none" strike="noStrike">
              <a:solidFill>
                <a:schemeClr val="dk1"/>
              </a:solidFill>
              <a:latin typeface="Inter"/>
              <a:ea typeface="Inter"/>
              <a:cs typeface="Inter"/>
              <a:sym typeface="Inter"/>
            </a:endParaRPr>
          </a:p>
          <a:p>
            <a:pPr indent="-298450" lvl="0" marL="457200" marR="0" rtl="0" algn="l">
              <a:lnSpc>
                <a:spcPct val="150000"/>
              </a:lnSpc>
              <a:spcBef>
                <a:spcPts val="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Seguridad: </a:t>
            </a:r>
            <a:r>
              <a:rPr b="0" i="0" lang="es-419" sz="1100" u="none" cap="none" strike="noStrike">
                <a:solidFill>
                  <a:schemeClr val="dk1"/>
                </a:solidFill>
                <a:latin typeface="Inter"/>
                <a:ea typeface="Inter"/>
                <a:cs typeface="Inter"/>
                <a:sym typeface="Inter"/>
              </a:rPr>
              <a:t>Detecta vulnerabilidades y puntos débiles que podrían ser explotados por atacantes. </a:t>
            </a:r>
            <a:endParaRPr b="0" i="0" sz="1100" u="none" cap="none" strike="noStrike">
              <a:solidFill>
                <a:schemeClr val="dk1"/>
              </a:solidFill>
              <a:latin typeface="Inter"/>
              <a:ea typeface="Inter"/>
              <a:cs typeface="Inter"/>
              <a:sym typeface="Inter"/>
            </a:endParaRPr>
          </a:p>
          <a:p>
            <a:pPr indent="-298450" lvl="0" marL="457200" marR="0" rtl="0" algn="l">
              <a:lnSpc>
                <a:spcPct val="150000"/>
              </a:lnSpc>
              <a:spcBef>
                <a:spcPts val="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Cobertura de Pruebas: </a:t>
            </a:r>
            <a:r>
              <a:rPr b="0" i="0" lang="es-419" sz="1100" u="none" cap="none" strike="noStrike">
                <a:solidFill>
                  <a:schemeClr val="dk1"/>
                </a:solidFill>
                <a:latin typeface="Inter"/>
                <a:ea typeface="Inter"/>
                <a:cs typeface="Inter"/>
                <a:sym typeface="Inter"/>
              </a:rPr>
              <a:t>Mide qué porcentaje del código está cubierto por pruebas unitarias o de integración.</a:t>
            </a:r>
            <a:endParaRPr b="0" i="0" sz="1100" u="none" cap="none" strike="noStrike">
              <a:solidFill>
                <a:schemeClr val="dk1"/>
              </a:solidFill>
              <a:latin typeface="Inter"/>
              <a:ea typeface="Inter"/>
              <a:cs typeface="Inter"/>
              <a:sym typeface="Inter"/>
            </a:endParaRPr>
          </a:p>
          <a:p>
            <a:pPr indent="-298450" lvl="0" marL="457200" marR="0" rtl="0" algn="l">
              <a:lnSpc>
                <a:spcPct val="150000"/>
              </a:lnSpc>
              <a:spcBef>
                <a:spcPts val="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Integridad y Estilo: </a:t>
            </a:r>
            <a:r>
              <a:rPr b="0" i="0" lang="es-419" sz="1100" u="none" cap="none" strike="noStrike">
                <a:solidFill>
                  <a:schemeClr val="dk1"/>
                </a:solidFill>
                <a:latin typeface="Inter"/>
                <a:ea typeface="Inter"/>
                <a:cs typeface="Inter"/>
                <a:sym typeface="Inter"/>
              </a:rPr>
              <a:t>Verifica que el código siga convenciones de estilo y buenas prácticas. Evalúa:</a:t>
            </a:r>
            <a:endParaRPr b="0" i="0" sz="1100" u="none" cap="none" strike="noStrike">
              <a:solidFill>
                <a:schemeClr val="dk1"/>
              </a:solidFill>
              <a:latin typeface="Inter"/>
              <a:ea typeface="Inter"/>
              <a:cs typeface="Inter"/>
              <a:sym typeface="Inter"/>
            </a:endParaRPr>
          </a:p>
          <a:p>
            <a:pPr indent="0" lvl="0" marL="0" marR="114300" rtl="0" algn="l">
              <a:lnSpc>
                <a:spcPct val="100000"/>
              </a:lnSpc>
              <a:spcBef>
                <a:spcPts val="1200"/>
              </a:spcBef>
              <a:spcAft>
                <a:spcPts val="0"/>
              </a:spcAft>
              <a:buClr>
                <a:schemeClr val="dk1"/>
              </a:buClr>
              <a:buSzPts val="1100"/>
              <a:buFont typeface="Arial"/>
              <a:buNone/>
            </a:pPr>
            <a:r>
              <a:t/>
            </a:r>
            <a:endParaRPr b="0" i="0" sz="1100" u="none" cap="none" strike="noStrike">
              <a:solidFill>
                <a:schemeClr val="dk1"/>
              </a:solidFill>
              <a:latin typeface="Inter"/>
              <a:ea typeface="Inter"/>
              <a:cs typeface="Inter"/>
              <a:sym typeface="Inter"/>
            </a:endParaRPr>
          </a:p>
          <a:p>
            <a:pPr indent="0" lvl="0" marL="137160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179" name="Google Shape;179;p25" title="Adapt- img3.png"/>
          <p:cNvPicPr preferRelativeResize="0"/>
          <p:nvPr/>
        </p:nvPicPr>
        <p:blipFill rotWithShape="1">
          <a:blip r:embed="rId3">
            <a:alphaModFix/>
          </a:blip>
          <a:srcRect b="0" l="0" r="0" t="0"/>
          <a:stretch/>
        </p:blipFill>
        <p:spPr>
          <a:xfrm>
            <a:off x="6147600" y="1528101"/>
            <a:ext cx="2462251" cy="2193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2"/>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78" name="Google Shape;78;p2"/>
          <p:cNvSpPr txBox="1"/>
          <p:nvPr/>
        </p:nvSpPr>
        <p:spPr>
          <a:xfrm>
            <a:off x="349800" y="54715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79" name="Google Shape;79;p2"/>
          <p:cNvSpPr txBox="1"/>
          <p:nvPr/>
        </p:nvSpPr>
        <p:spPr>
          <a:xfrm>
            <a:off x="349800" y="1263967"/>
            <a:ext cx="7054200" cy="3077700"/>
          </a:xfrm>
          <a:prstGeom prst="rect">
            <a:avLst/>
          </a:prstGeom>
          <a:noFill/>
          <a:ln>
            <a:noFill/>
          </a:ln>
        </p:spPr>
        <p:txBody>
          <a:bodyPr anchorCtr="0" anchor="t" bIns="91425" lIns="91425" spcFirstLastPara="1" rIns="91425" wrap="square" tIns="91425">
            <a:spAutoFit/>
          </a:bodyPr>
          <a:lstStyle/>
          <a:p>
            <a:pPr indent="0" lvl="0" marL="457200" marR="114300" rtl="0" algn="l">
              <a:lnSpc>
                <a:spcPct val="115000"/>
              </a:lnSpc>
              <a:spcBef>
                <a:spcPts val="0"/>
              </a:spcBef>
              <a:spcAft>
                <a:spcPts val="0"/>
              </a:spcAft>
              <a:buClr>
                <a:schemeClr val="dk1"/>
              </a:buClr>
              <a:buSzPts val="1100"/>
              <a:buFont typeface="Arial"/>
              <a:buNone/>
            </a:pPr>
            <a:r>
              <a:rPr b="1" i="0" lang="es-419" sz="1300" u="none" cap="none" strike="noStrike">
                <a:solidFill>
                  <a:schemeClr val="dk1"/>
                </a:solidFill>
                <a:latin typeface="Inter"/>
                <a:ea typeface="Inter"/>
                <a:cs typeface="Inter"/>
                <a:sym typeface="Inter"/>
              </a:rPr>
              <a:t>Contexto del proyecto y rol del estudiante: </a:t>
            </a:r>
            <a:endParaRPr b="1" i="0" sz="1300" u="none" cap="none" strike="noStrike">
              <a:solidFill>
                <a:schemeClr val="dk1"/>
              </a:solidFill>
              <a:latin typeface="Inter"/>
              <a:ea typeface="Inter"/>
              <a:cs typeface="Inter"/>
              <a:sym typeface="Inter"/>
            </a:endParaRPr>
          </a:p>
          <a:p>
            <a:pPr indent="0" lvl="0" marL="444500" marR="0" rtl="0" algn="just">
              <a:lnSpc>
                <a:spcPct val="100000"/>
              </a:lnSpc>
              <a:spcBef>
                <a:spcPts val="120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Has iniciado tu labor en el </a:t>
            </a:r>
            <a:r>
              <a:rPr b="1" i="0" lang="es-419" sz="1100" u="none" cap="none" strike="noStrike">
                <a:solidFill>
                  <a:schemeClr val="dk1"/>
                </a:solidFill>
                <a:latin typeface="Inter"/>
                <a:ea typeface="Inter"/>
                <a:cs typeface="Inter"/>
                <a:sym typeface="Inter"/>
              </a:rPr>
              <a:t>equipo de Datos y Analítica de una empresa financiera, desempeñándote como Científico de Datos Junior Advanced.</a:t>
            </a:r>
            <a:r>
              <a:rPr b="0" i="0" lang="es-419" sz="1100" u="none" cap="none" strike="noStrike">
                <a:solidFill>
                  <a:schemeClr val="dk1"/>
                </a:solidFill>
                <a:latin typeface="Inter"/>
                <a:ea typeface="Inter"/>
                <a:cs typeface="Inter"/>
                <a:sym typeface="Inter"/>
              </a:rPr>
              <a:t> Tu primera asignación consiste en desarrollar un modelo predictivo mediante técnicas de aprendizaje automático, utilizando información histórica de créditos, con el objetivo de anticipar el comportamiento de nuevos usuarios.</a:t>
            </a:r>
            <a:endParaRPr b="0" i="0" sz="1100" u="none" cap="none" strike="noStrike">
              <a:solidFill>
                <a:schemeClr val="dk1"/>
              </a:solidFill>
              <a:latin typeface="Inter"/>
              <a:ea typeface="Inter"/>
              <a:cs typeface="Inter"/>
              <a:sym typeface="Inter"/>
            </a:endParaRPr>
          </a:p>
          <a:p>
            <a:pPr indent="0" lvl="0" marL="444500" marR="0" rtl="0" algn="just">
              <a:lnSpc>
                <a:spcPct val="100000"/>
              </a:lnSpc>
              <a:spcBef>
                <a:spcPts val="120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La </a:t>
            </a:r>
            <a:r>
              <a:rPr b="1" i="0" lang="es-419" sz="1100" u="none" cap="none" strike="noStrike">
                <a:solidFill>
                  <a:schemeClr val="dk1"/>
                </a:solidFill>
                <a:latin typeface="Inter"/>
                <a:ea typeface="Inter"/>
                <a:cs typeface="Inter"/>
                <a:sym typeface="Inter"/>
              </a:rPr>
              <a:t>empresa</a:t>
            </a:r>
            <a:r>
              <a:rPr b="0" i="0" lang="es-419" sz="1100" u="none" cap="none" strike="noStrike">
                <a:solidFill>
                  <a:schemeClr val="dk1"/>
                </a:solidFill>
                <a:latin typeface="Inter"/>
                <a:ea typeface="Inter"/>
                <a:cs typeface="Inter"/>
                <a:sym typeface="Inter"/>
              </a:rPr>
              <a:t> opera bajo un esquema estructurado de proyectos, en el cual cada iniciativa debe seguir una arquitectura de carpetas estrictamente definida. Esta estructura no puede ser modificada, ya que los procesos de despliegue a producción están automatizados a través de pipelines de validación en Jenkins. Cualquier alteración en la organización de carpetas podría generar retrasos significativos en el paso a producción.</a:t>
            </a:r>
            <a:endParaRPr b="0" i="0" sz="1100" u="none" cap="none" strike="noStrike">
              <a:solidFill>
                <a:schemeClr val="dk1"/>
              </a:solidFill>
              <a:latin typeface="Inter"/>
              <a:ea typeface="Inter"/>
              <a:cs typeface="Inter"/>
              <a:sym typeface="Inter"/>
            </a:endParaRPr>
          </a:p>
          <a:p>
            <a:pPr indent="0" lvl="0" marL="444500" marR="0" rtl="0" algn="just">
              <a:lnSpc>
                <a:spcPct val="100000"/>
              </a:lnSpc>
              <a:spcBef>
                <a:spcPts val="120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Como </a:t>
            </a:r>
            <a:r>
              <a:rPr b="1" i="0" lang="es-419" sz="1100" u="none" cap="none" strike="noStrike">
                <a:solidFill>
                  <a:schemeClr val="dk1"/>
                </a:solidFill>
                <a:latin typeface="Inter"/>
                <a:ea typeface="Inter"/>
                <a:cs typeface="Inter"/>
                <a:sym typeface="Inter"/>
              </a:rPr>
              <a:t>primer paso</a:t>
            </a:r>
            <a:r>
              <a:rPr b="0" i="0" lang="es-419" sz="1100" u="none" cap="none" strike="noStrike">
                <a:solidFill>
                  <a:schemeClr val="dk1"/>
                </a:solidFill>
                <a:latin typeface="Inter"/>
                <a:ea typeface="Inter"/>
                <a:cs typeface="Inter"/>
                <a:sym typeface="Inter"/>
              </a:rPr>
              <a:t> se te solicita </a:t>
            </a:r>
            <a:r>
              <a:rPr b="1" i="0" lang="es-419" sz="1100" u="none" cap="none" strike="noStrike">
                <a:solidFill>
                  <a:schemeClr val="dk1"/>
                </a:solidFill>
                <a:latin typeface="Inter"/>
                <a:ea typeface="Inter"/>
                <a:cs typeface="Inter"/>
                <a:sym typeface="Inter"/>
              </a:rPr>
              <a:t>crear un repositorio público en GitHub que contenga el desarrollo del proyecto. </a:t>
            </a:r>
            <a:r>
              <a:rPr b="0" i="0" lang="es-419" sz="1100" u="none" cap="none" strike="noStrike">
                <a:solidFill>
                  <a:schemeClr val="dk1"/>
                </a:solidFill>
                <a:latin typeface="Inter"/>
                <a:ea typeface="Inter"/>
                <a:cs typeface="Inter"/>
                <a:sym typeface="Inter"/>
              </a:rPr>
              <a:t>El enlace a este repositorio será el entregable final que compartirás al concluir el proyecto. </a:t>
            </a:r>
            <a:endParaRPr b="0" i="0" sz="1100" u="none" cap="none" strike="noStrike">
              <a:solidFill>
                <a:schemeClr val="dk1"/>
              </a:solidFill>
              <a:latin typeface="Inter"/>
              <a:ea typeface="Inter"/>
              <a:cs typeface="Inter"/>
              <a:sym typeface="Inter"/>
            </a:endParaRPr>
          </a:p>
        </p:txBody>
      </p:sp>
      <p:pic>
        <p:nvPicPr>
          <p:cNvPr id="80" name="Google Shape;80;p2"/>
          <p:cNvPicPr preferRelativeResize="0"/>
          <p:nvPr/>
        </p:nvPicPr>
        <p:blipFill rotWithShape="1">
          <a:blip r:embed="rId4">
            <a:alphaModFix/>
          </a:blip>
          <a:srcRect b="0" l="0" r="0" t="0"/>
          <a:stretch/>
        </p:blipFill>
        <p:spPr>
          <a:xfrm>
            <a:off x="7125250" y="3087425"/>
            <a:ext cx="1736525" cy="162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3"/>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86" name="Google Shape;86;p3"/>
          <p:cNvSpPr txBox="1"/>
          <p:nvPr/>
        </p:nvSpPr>
        <p:spPr>
          <a:xfrm>
            <a:off x="638650" y="359143"/>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Objetivos del PI</a:t>
            </a:r>
            <a:endParaRPr b="0" i="0" sz="2400" u="none" cap="none" strike="noStrike">
              <a:solidFill>
                <a:srgbClr val="000000"/>
              </a:solidFill>
              <a:latin typeface="Anybody Black"/>
              <a:ea typeface="Anybody Black"/>
              <a:cs typeface="Anybody Black"/>
              <a:sym typeface="Anybody Black"/>
            </a:endParaRPr>
          </a:p>
        </p:txBody>
      </p:sp>
      <p:pic>
        <p:nvPicPr>
          <p:cNvPr id="87" name="Google Shape;87;p3"/>
          <p:cNvPicPr preferRelativeResize="0"/>
          <p:nvPr/>
        </p:nvPicPr>
        <p:blipFill rotWithShape="1">
          <a:blip r:embed="rId4">
            <a:alphaModFix/>
          </a:blip>
          <a:srcRect b="0" l="0" r="0" t="0"/>
          <a:stretch/>
        </p:blipFill>
        <p:spPr>
          <a:xfrm>
            <a:off x="6223850" y="1372323"/>
            <a:ext cx="2398824" cy="2398852"/>
          </a:xfrm>
          <a:prstGeom prst="rect">
            <a:avLst/>
          </a:prstGeom>
          <a:noFill/>
          <a:ln>
            <a:noFill/>
          </a:ln>
        </p:spPr>
      </p:pic>
      <p:sp>
        <p:nvSpPr>
          <p:cNvPr id="88" name="Google Shape;88;p3"/>
          <p:cNvSpPr txBox="1"/>
          <p:nvPr/>
        </p:nvSpPr>
        <p:spPr>
          <a:xfrm>
            <a:off x="638650" y="1106600"/>
            <a:ext cx="5002200" cy="3596700"/>
          </a:xfrm>
          <a:prstGeom prst="rect">
            <a:avLst/>
          </a:prstGeom>
          <a:noFill/>
          <a:ln>
            <a:noFill/>
          </a:ln>
        </p:spPr>
        <p:txBody>
          <a:bodyPr anchorCtr="0" anchor="t" bIns="91425" lIns="91425" spcFirstLastPara="1" rIns="91425" wrap="square" tIns="91425">
            <a:spAutoFit/>
          </a:bodyPr>
          <a:lstStyle/>
          <a:p>
            <a:pPr indent="-304800" lvl="0" marL="457200" marR="114300" rtl="0" algn="l">
              <a:lnSpc>
                <a:spcPct val="100000"/>
              </a:lnSpc>
              <a:spcBef>
                <a:spcPts val="1000"/>
              </a:spcBef>
              <a:spcAft>
                <a:spcPts val="0"/>
              </a:spcAft>
              <a:buClr>
                <a:srgbClr val="9900FF"/>
              </a:buClr>
              <a:buSzPts val="1200"/>
              <a:buFont typeface="Inter"/>
              <a:buChar char="→"/>
            </a:pPr>
            <a:r>
              <a:rPr b="1" i="0" lang="es-419" sz="1200" u="none" cap="none" strike="noStrike">
                <a:solidFill>
                  <a:schemeClr val="dk1"/>
                </a:solidFill>
                <a:latin typeface="Inter"/>
                <a:ea typeface="Inter"/>
                <a:cs typeface="Inter"/>
                <a:sym typeface="Inter"/>
              </a:rPr>
              <a:t>Documentar y versionar correctamente un proyecto en GitHub</a:t>
            </a:r>
            <a:r>
              <a:rPr b="0" i="0" lang="es-419" sz="1200" u="none" cap="none" strike="noStrike">
                <a:solidFill>
                  <a:schemeClr val="dk1"/>
                </a:solidFill>
                <a:latin typeface="Inter"/>
                <a:ea typeface="Inter"/>
                <a:cs typeface="Inter"/>
                <a:sym typeface="Inter"/>
              </a:rPr>
              <a:t>, incluyendo archivos como README.md, .gitignore, y requirements.txt.</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1" i="0" lang="es-419" sz="1200" u="none" cap="none" strike="noStrike">
                <a:solidFill>
                  <a:schemeClr val="dk1"/>
                </a:solidFill>
                <a:latin typeface="Inter"/>
                <a:ea typeface="Inter"/>
                <a:cs typeface="Inter"/>
                <a:sym typeface="Inter"/>
              </a:rPr>
              <a:t>Implementar scripts para el despliegue del modelo en producción</a:t>
            </a:r>
            <a:r>
              <a:rPr b="0" i="0" lang="es-419" sz="1200" u="none" cap="none" strike="noStrike">
                <a:solidFill>
                  <a:schemeClr val="dk1"/>
                </a:solidFill>
                <a:latin typeface="Inter"/>
                <a:ea typeface="Inter"/>
                <a:cs typeface="Inter"/>
                <a:sym typeface="Inter"/>
              </a:rPr>
              <a:t> respetando la estructura del proyecto. </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1" i="0" lang="es-419" sz="1200" u="none" cap="none" strike="noStrike">
                <a:solidFill>
                  <a:schemeClr val="dk1"/>
                </a:solidFill>
                <a:latin typeface="Inter"/>
                <a:ea typeface="Inter"/>
                <a:cs typeface="Inter"/>
                <a:sym typeface="Inter"/>
              </a:rPr>
              <a:t>Automatizar tareas con scripts</a:t>
            </a:r>
            <a:r>
              <a:rPr b="0" i="0" lang="es-419" sz="1200" u="none" cap="none" strike="noStrike">
                <a:solidFill>
                  <a:schemeClr val="dk1"/>
                </a:solidFill>
                <a:latin typeface="Inter"/>
                <a:ea typeface="Inter"/>
                <a:cs typeface="Inter"/>
                <a:sym typeface="Inter"/>
              </a:rPr>
              <a:t> para facilitar la ejecución del pipeline y el monitoreo.  </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1" i="0" lang="es-419" sz="1200" u="none" cap="none" strike="noStrike">
                <a:solidFill>
                  <a:schemeClr val="dk1"/>
                </a:solidFill>
                <a:latin typeface="Inter"/>
                <a:ea typeface="Inter"/>
                <a:cs typeface="Inter"/>
                <a:sym typeface="Inter"/>
              </a:rPr>
              <a:t>Entrenar modelos de aprendizaje automático supervisado </a:t>
            </a:r>
            <a:r>
              <a:rPr b="0" i="0" lang="es-419" sz="1200" u="none" cap="none" strike="noStrike">
                <a:solidFill>
                  <a:schemeClr val="dk1"/>
                </a:solidFill>
                <a:latin typeface="Inter"/>
                <a:ea typeface="Inter"/>
                <a:cs typeface="Inter"/>
                <a:sym typeface="Inter"/>
              </a:rPr>
              <a:t>para predecir el comportamiento de nuevos usuarios.</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1" i="0" lang="es-419" sz="1200" u="none" cap="none" strike="noStrike">
                <a:solidFill>
                  <a:schemeClr val="dk1"/>
                </a:solidFill>
                <a:latin typeface="Inter"/>
                <a:ea typeface="Inter"/>
                <a:cs typeface="Inter"/>
                <a:sym typeface="Inter"/>
              </a:rPr>
              <a:t>Evaluar el rendimiento de los modelos utilizando métricas apropiadas </a:t>
            </a:r>
            <a:r>
              <a:rPr b="0" i="0" lang="es-419" sz="1200" u="none" cap="none" strike="noStrike">
                <a:solidFill>
                  <a:schemeClr val="dk1"/>
                </a:solidFill>
                <a:latin typeface="Inter"/>
                <a:ea typeface="Inter"/>
                <a:cs typeface="Inter"/>
                <a:sym typeface="Inter"/>
              </a:rPr>
              <a:t>(precisión, recall, F1, ROC-AUC, etc.).</a:t>
            </a:r>
            <a:endParaRPr b="0" i="0" sz="1200" u="none" cap="none" strike="noStrike">
              <a:solidFill>
                <a:schemeClr val="dk1"/>
              </a:solidFill>
              <a:latin typeface="Inter"/>
              <a:ea typeface="Inter"/>
              <a:cs typeface="Inter"/>
              <a:sym typeface="Inter"/>
            </a:endParaRPr>
          </a:p>
          <a:p>
            <a:pPr indent="-304800" lvl="0" marL="457200" marR="114300" rtl="0" algn="l">
              <a:lnSpc>
                <a:spcPct val="100000"/>
              </a:lnSpc>
              <a:spcBef>
                <a:spcPts val="1000"/>
              </a:spcBef>
              <a:spcAft>
                <a:spcPts val="0"/>
              </a:spcAft>
              <a:buClr>
                <a:srgbClr val="9900FF"/>
              </a:buClr>
              <a:buSzPts val="1200"/>
              <a:buFont typeface="Inter"/>
              <a:buChar char="→"/>
            </a:pPr>
            <a:r>
              <a:rPr b="1" i="0" lang="es-419" sz="1200" u="none" cap="none" strike="noStrike">
                <a:solidFill>
                  <a:schemeClr val="dk1"/>
                </a:solidFill>
                <a:latin typeface="Inter"/>
                <a:ea typeface="Inter"/>
                <a:cs typeface="Inter"/>
                <a:sym typeface="Inter"/>
              </a:rPr>
              <a:t>Integrar principios de MLOps para asegurar reproducibilidad, trazabilidad y escalabilidad del modelo.</a:t>
            </a:r>
            <a:endParaRPr b="1" i="0" sz="1200" u="none" cap="none" strike="noStrike">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4"/>
          <p:cNvPicPr preferRelativeResize="0"/>
          <p:nvPr/>
        </p:nvPicPr>
        <p:blipFill rotWithShape="1">
          <a:blip r:embed="rId3">
            <a:alphaModFix/>
          </a:blip>
          <a:srcRect b="0" l="0" r="0" t="0"/>
          <a:stretch/>
        </p:blipFill>
        <p:spPr>
          <a:xfrm>
            <a:off x="6223858" y="4679040"/>
            <a:ext cx="528750" cy="528750"/>
          </a:xfrm>
          <a:prstGeom prst="rect">
            <a:avLst/>
          </a:prstGeom>
          <a:noFill/>
          <a:ln>
            <a:noFill/>
          </a:ln>
        </p:spPr>
      </p:pic>
      <p:pic>
        <p:nvPicPr>
          <p:cNvPr id="94" name="Google Shape;94;p4"/>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grpSp>
        <p:nvGrpSpPr>
          <p:cNvPr id="95" name="Google Shape;95;p4"/>
          <p:cNvGrpSpPr/>
          <p:nvPr/>
        </p:nvGrpSpPr>
        <p:grpSpPr>
          <a:xfrm>
            <a:off x="721133" y="1259942"/>
            <a:ext cx="1817596" cy="338561"/>
            <a:chOff x="2525525" y="694702"/>
            <a:chExt cx="620700" cy="421200"/>
          </a:xfrm>
        </p:grpSpPr>
        <p:sp>
          <p:nvSpPr>
            <p:cNvPr id="96" name="Google Shape;96;p4"/>
            <p:cNvSpPr/>
            <p:nvPr/>
          </p:nvSpPr>
          <p:spPr>
            <a:xfrm>
              <a:off x="2531524" y="759923"/>
              <a:ext cx="532800" cy="290700"/>
            </a:xfrm>
            <a:prstGeom prst="wedgeRoundRectCallout">
              <a:avLst>
                <a:gd fmla="val -17920" name="adj1"/>
                <a:gd fmla="val 80436" name="adj2"/>
                <a:gd fmla="val 0" name="adj3"/>
              </a:avLst>
            </a:prstGeom>
            <a:solidFill>
              <a:srgbClr val="8F00FF"/>
            </a:solidFill>
            <a:ln cap="flat" cmpd="sng" w="19050">
              <a:solidFill>
                <a:srgbClr val="8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97" name="Google Shape;97;p4"/>
            <p:cNvSpPr txBox="1"/>
            <p:nvPr/>
          </p:nvSpPr>
          <p:spPr>
            <a:xfrm>
              <a:off x="2525525" y="694702"/>
              <a:ext cx="620700" cy="42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rgbClr val="FFFFFF"/>
                  </a:solidFill>
                  <a:latin typeface="Space Grotesk Medium"/>
                  <a:ea typeface="Space Grotesk Medium"/>
                  <a:cs typeface="Space Grotesk Medium"/>
                  <a:sym typeface="Space Grotesk Medium"/>
                </a:rPr>
                <a:t>&lt;Proyecto Integrador&gt;</a:t>
              </a:r>
              <a:endParaRPr b="0" i="0" sz="1000" u="none" cap="none" strike="noStrike">
                <a:solidFill>
                  <a:srgbClr val="FFFFFF"/>
                </a:solidFill>
                <a:latin typeface="Space Grotesk Medium"/>
                <a:ea typeface="Space Grotesk Medium"/>
                <a:cs typeface="Space Grotesk Medium"/>
                <a:sym typeface="Space Grotesk Medium"/>
              </a:endParaRPr>
            </a:p>
          </p:txBody>
        </p:sp>
      </p:grpSp>
      <p:sp>
        <p:nvSpPr>
          <p:cNvPr id="98" name="Google Shape;98;p4"/>
          <p:cNvSpPr/>
          <p:nvPr/>
        </p:nvSpPr>
        <p:spPr>
          <a:xfrm>
            <a:off x="535750" y="2371500"/>
            <a:ext cx="2061600" cy="775200"/>
          </a:xfrm>
          <a:prstGeom prst="roundRect">
            <a:avLst>
              <a:gd fmla="val 50000" name="adj"/>
            </a:avLst>
          </a:prstGeom>
          <a:solidFill>
            <a:srgbClr val="FFFF01"/>
          </a:solidFill>
          <a:ln cap="flat" cmpd="sng" w="9525">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99" name="Google Shape;99;p4"/>
          <p:cNvSpPr txBox="1"/>
          <p:nvPr/>
        </p:nvSpPr>
        <p:spPr>
          <a:xfrm>
            <a:off x="619450" y="1572000"/>
            <a:ext cx="5023800" cy="152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4400" u="none" cap="none" strike="noStrike">
                <a:solidFill>
                  <a:srgbClr val="1B1B1B"/>
                </a:solidFill>
                <a:latin typeface="Anybody Black"/>
                <a:ea typeface="Anybody Black"/>
                <a:cs typeface="Anybody Black"/>
                <a:sym typeface="Anybody Black"/>
              </a:rPr>
              <a:t>Entregable</a:t>
            </a:r>
            <a:endParaRPr b="0" i="0" sz="4400" u="none" cap="none" strike="noStrike">
              <a:solidFill>
                <a:srgbClr val="1B1B1B"/>
              </a:solidFill>
              <a:latin typeface="Anybody Black"/>
              <a:ea typeface="Anybody Black"/>
              <a:cs typeface="Anybody Black"/>
              <a:sym typeface="Anybody Black"/>
            </a:endParaRPr>
          </a:p>
          <a:p>
            <a:pPr indent="0" lvl="0" marL="0" marR="0" rtl="0" algn="l">
              <a:lnSpc>
                <a:spcPct val="115000"/>
              </a:lnSpc>
              <a:spcBef>
                <a:spcPts val="0"/>
              </a:spcBef>
              <a:spcAft>
                <a:spcPts val="0"/>
              </a:spcAft>
              <a:buClr>
                <a:schemeClr val="dk1"/>
              </a:buClr>
              <a:buSzPts val="1100"/>
              <a:buFont typeface="Arial"/>
              <a:buNone/>
            </a:pPr>
            <a:r>
              <a:rPr b="0" i="0" lang="es-419" sz="4400" u="none" cap="none" strike="noStrike">
                <a:solidFill>
                  <a:srgbClr val="1B1B1B"/>
                </a:solidFill>
                <a:latin typeface="Anybody Black"/>
                <a:ea typeface="Anybody Black"/>
                <a:cs typeface="Anybody Black"/>
                <a:sym typeface="Anybody Black"/>
              </a:rPr>
              <a:t>Final</a:t>
            </a:r>
            <a:endParaRPr b="0" i="0" sz="4400" u="none" cap="none" strike="noStrike">
              <a:solidFill>
                <a:srgbClr val="1B1B1B"/>
              </a:solidFill>
              <a:latin typeface="Anybody Black"/>
              <a:ea typeface="Anybody Black"/>
              <a:cs typeface="Anybody Black"/>
              <a:sym typeface="Anybody Black"/>
            </a:endParaRPr>
          </a:p>
        </p:txBody>
      </p:sp>
      <p:pic>
        <p:nvPicPr>
          <p:cNvPr id="100" name="Google Shape;100;p4"/>
          <p:cNvPicPr preferRelativeResize="0"/>
          <p:nvPr/>
        </p:nvPicPr>
        <p:blipFill rotWithShape="1">
          <a:blip r:embed="rId4">
            <a:alphaModFix/>
          </a:blip>
          <a:srcRect b="0" l="0" r="0" t="0"/>
          <a:stretch/>
        </p:blipFill>
        <p:spPr>
          <a:xfrm flipH="1">
            <a:off x="2163712" y="2340595"/>
            <a:ext cx="971750" cy="8370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5"/>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06" name="Google Shape;106;p5"/>
          <p:cNvSpPr txBox="1"/>
          <p:nvPr/>
        </p:nvSpPr>
        <p:spPr>
          <a:xfrm>
            <a:off x="349800" y="382725"/>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07" name="Google Shape;107;p5"/>
          <p:cNvSpPr txBox="1"/>
          <p:nvPr/>
        </p:nvSpPr>
        <p:spPr>
          <a:xfrm>
            <a:off x="462850" y="964825"/>
            <a:ext cx="5467200" cy="1285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i="0" lang="es-419" sz="1300" u="none" cap="none" strike="noStrike">
                <a:solidFill>
                  <a:schemeClr val="dk1"/>
                </a:solidFill>
                <a:highlight>
                  <a:srgbClr val="FFFF01"/>
                </a:highlight>
                <a:latin typeface="Inter"/>
                <a:ea typeface="Inter"/>
                <a:cs typeface="Inter"/>
                <a:sym typeface="Inter"/>
              </a:rPr>
              <a:t>Repositorio en GitHub, mediante link</a:t>
            </a:r>
            <a:endParaRPr b="1" i="0" sz="1300" u="none" cap="none" strike="noStrike">
              <a:solidFill>
                <a:schemeClr val="dk1"/>
              </a:solidFill>
              <a:highlight>
                <a:srgbClr val="FFFF01"/>
              </a:highlight>
              <a:latin typeface="Inter"/>
              <a:ea typeface="Inter"/>
              <a:cs typeface="Inter"/>
              <a:sym typeface="Inter"/>
            </a:endParaRPr>
          </a:p>
          <a:p>
            <a:pPr indent="0" lvl="0" marL="0" marR="0" rtl="0" algn="l">
              <a:lnSpc>
                <a:spcPct val="150000"/>
              </a:lnSpc>
              <a:spcBef>
                <a:spcPts val="0"/>
              </a:spcBef>
              <a:spcAft>
                <a:spcPts val="0"/>
              </a:spcAft>
              <a:buClr>
                <a:schemeClr val="dk1"/>
              </a:buClr>
              <a:buSzPts val="1100"/>
              <a:buFont typeface="Arial"/>
              <a:buNone/>
            </a:pPr>
            <a:r>
              <a:rPr b="1" i="0" lang="es-419" sz="1300" u="none" cap="none" strike="noStrike">
                <a:solidFill>
                  <a:schemeClr val="dk1"/>
                </a:solidFill>
                <a:latin typeface="Inter"/>
                <a:ea typeface="Inter"/>
                <a:cs typeface="Inter"/>
                <a:sym typeface="Inter"/>
              </a:rPr>
              <a:t>El repositorio debe tener esta estructura de carpetas y tres ramas: developer, certification, master. </a:t>
            </a:r>
            <a:r>
              <a:rPr b="0" i="0" lang="es-419" sz="1300" u="none" cap="none" strike="noStrike">
                <a:solidFill>
                  <a:schemeClr val="dk1"/>
                </a:solidFill>
                <a:latin typeface="Inter Medium"/>
                <a:ea typeface="Inter Medium"/>
                <a:cs typeface="Inter Medium"/>
                <a:sym typeface="Inter Medium"/>
              </a:rPr>
              <a:t>Se te dará mayor información en los demás avances.</a:t>
            </a:r>
            <a:endParaRPr b="0" i="0" sz="1500" u="none" cap="none" strike="noStrike">
              <a:solidFill>
                <a:schemeClr val="dk1"/>
              </a:solidFill>
              <a:latin typeface="Inter Medium"/>
              <a:ea typeface="Inter Medium"/>
              <a:cs typeface="Inter Medium"/>
              <a:sym typeface="Inter Medium"/>
            </a:endParaRPr>
          </a:p>
        </p:txBody>
      </p:sp>
      <p:pic>
        <p:nvPicPr>
          <p:cNvPr id="108" name="Google Shape;108;p5"/>
          <p:cNvPicPr preferRelativeResize="0"/>
          <p:nvPr/>
        </p:nvPicPr>
        <p:blipFill rotWithShape="1">
          <a:blip r:embed="rId4">
            <a:alphaModFix/>
          </a:blip>
          <a:srcRect b="0" l="0" r="0" t="0"/>
          <a:stretch/>
        </p:blipFill>
        <p:spPr>
          <a:xfrm>
            <a:off x="4847050" y="2423230"/>
            <a:ext cx="2384699" cy="2270251"/>
          </a:xfrm>
          <a:prstGeom prst="rect">
            <a:avLst/>
          </a:prstGeom>
          <a:noFill/>
          <a:ln>
            <a:noFill/>
          </a:ln>
        </p:spPr>
      </p:pic>
      <p:pic>
        <p:nvPicPr>
          <p:cNvPr id="109" name="Google Shape;109;p5"/>
          <p:cNvPicPr preferRelativeResize="0"/>
          <p:nvPr/>
        </p:nvPicPr>
        <p:blipFill rotWithShape="1">
          <a:blip r:embed="rId5">
            <a:alphaModFix/>
          </a:blip>
          <a:srcRect b="0" l="0" r="0" t="0"/>
          <a:stretch/>
        </p:blipFill>
        <p:spPr>
          <a:xfrm>
            <a:off x="702100" y="2250025"/>
            <a:ext cx="2455375" cy="2616676"/>
          </a:xfrm>
          <a:prstGeom prst="rect">
            <a:avLst/>
          </a:prstGeom>
          <a:noFill/>
          <a:ln>
            <a:noFill/>
          </a:ln>
        </p:spPr>
      </p:pic>
      <p:grpSp>
        <p:nvGrpSpPr>
          <p:cNvPr id="110" name="Google Shape;110;p5"/>
          <p:cNvGrpSpPr/>
          <p:nvPr/>
        </p:nvGrpSpPr>
        <p:grpSpPr>
          <a:xfrm>
            <a:off x="5689669" y="1256144"/>
            <a:ext cx="3259446" cy="1042752"/>
            <a:chOff x="4969029" y="210350"/>
            <a:chExt cx="3259446" cy="1093605"/>
          </a:xfrm>
        </p:grpSpPr>
        <p:sp>
          <p:nvSpPr>
            <p:cNvPr id="111" name="Google Shape;111;p5"/>
            <p:cNvSpPr/>
            <p:nvPr/>
          </p:nvSpPr>
          <p:spPr>
            <a:xfrm>
              <a:off x="5858475" y="210350"/>
              <a:ext cx="2370000" cy="554100"/>
            </a:xfrm>
            <a:prstGeom prst="wedgeRoundRectCallout">
              <a:avLst>
                <a:gd fmla="val -56915" name="adj1"/>
                <a:gd fmla="val -4494" name="adj2"/>
                <a:gd fmla="val 0" name="adj3"/>
              </a:avLst>
            </a:prstGeom>
            <a:solidFill>
              <a:srgbClr val="9747FF"/>
            </a:solidFill>
            <a:ln cap="flat" cmpd="sng" w="9525">
              <a:solidFill>
                <a:srgbClr val="9747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Anybody"/>
                  <a:ea typeface="Anybody"/>
                  <a:cs typeface="Anybody"/>
                  <a:sym typeface="Anybody"/>
                </a:rPr>
                <a:t>Asegúrate que se pueda acceder sin problemas al enlace</a:t>
              </a:r>
              <a:endParaRPr sz="1200">
                <a:solidFill>
                  <a:srgbClr val="FFFFFF"/>
                </a:solidFill>
                <a:latin typeface="Anybody"/>
                <a:ea typeface="Anybody"/>
                <a:cs typeface="Anybody"/>
                <a:sym typeface="Anybody"/>
              </a:endParaRPr>
            </a:p>
          </p:txBody>
        </p:sp>
        <p:pic>
          <p:nvPicPr>
            <p:cNvPr id="112" name="Google Shape;112;p5"/>
            <p:cNvPicPr preferRelativeResize="0"/>
            <p:nvPr/>
          </p:nvPicPr>
          <p:blipFill rotWithShape="1">
            <a:blip r:embed="rId6">
              <a:alphaModFix/>
            </a:blip>
            <a:srcRect b="-16470" l="-11880" r="11880" t="16470"/>
            <a:stretch/>
          </p:blipFill>
          <p:spPr>
            <a:xfrm rot="-366175">
              <a:off x="5014518" y="339216"/>
              <a:ext cx="1048649" cy="911579"/>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4"/>
          <p:cNvPicPr preferRelativeResize="0"/>
          <p:nvPr/>
        </p:nvPicPr>
        <p:blipFill rotWithShape="1">
          <a:blip r:embed="rId3">
            <a:alphaModFix/>
          </a:blip>
          <a:srcRect b="0" l="0" r="0" t="0"/>
          <a:stretch/>
        </p:blipFill>
        <p:spPr>
          <a:xfrm>
            <a:off x="6223858" y="4679040"/>
            <a:ext cx="528750" cy="528750"/>
          </a:xfrm>
          <a:prstGeom prst="rect">
            <a:avLst/>
          </a:prstGeom>
          <a:noFill/>
          <a:ln>
            <a:noFill/>
          </a:ln>
        </p:spPr>
      </p:pic>
      <p:pic>
        <p:nvPicPr>
          <p:cNvPr id="118" name="Google Shape;118;p14"/>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grpSp>
        <p:nvGrpSpPr>
          <p:cNvPr id="119" name="Google Shape;119;p14"/>
          <p:cNvGrpSpPr/>
          <p:nvPr/>
        </p:nvGrpSpPr>
        <p:grpSpPr>
          <a:xfrm>
            <a:off x="721133" y="1259942"/>
            <a:ext cx="1817596" cy="338561"/>
            <a:chOff x="2525525" y="694702"/>
            <a:chExt cx="620700" cy="421200"/>
          </a:xfrm>
        </p:grpSpPr>
        <p:sp>
          <p:nvSpPr>
            <p:cNvPr id="120" name="Google Shape;120;p14"/>
            <p:cNvSpPr/>
            <p:nvPr/>
          </p:nvSpPr>
          <p:spPr>
            <a:xfrm>
              <a:off x="2531524" y="759923"/>
              <a:ext cx="532800" cy="290700"/>
            </a:xfrm>
            <a:prstGeom prst="wedgeRoundRectCallout">
              <a:avLst>
                <a:gd fmla="val -17920" name="adj1"/>
                <a:gd fmla="val 80436" name="adj2"/>
                <a:gd fmla="val 0" name="adj3"/>
              </a:avLst>
            </a:prstGeom>
            <a:solidFill>
              <a:srgbClr val="8F00FF"/>
            </a:solidFill>
            <a:ln cap="flat" cmpd="sng" w="19050">
              <a:solidFill>
                <a:srgbClr val="8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21" name="Google Shape;121;p14"/>
            <p:cNvSpPr txBox="1"/>
            <p:nvPr/>
          </p:nvSpPr>
          <p:spPr>
            <a:xfrm>
              <a:off x="2525525" y="694702"/>
              <a:ext cx="620700" cy="42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rgbClr val="FFFFFF"/>
                  </a:solidFill>
                  <a:latin typeface="Space Grotesk Medium"/>
                  <a:ea typeface="Space Grotesk Medium"/>
                  <a:cs typeface="Space Grotesk Medium"/>
                  <a:sym typeface="Space Grotesk Medium"/>
                </a:rPr>
                <a:t>&lt;Proyecto Integrador&gt;</a:t>
              </a:r>
              <a:endParaRPr b="0" i="0" sz="1000" u="none" cap="none" strike="noStrike">
                <a:solidFill>
                  <a:srgbClr val="FFFFFF"/>
                </a:solidFill>
                <a:latin typeface="Space Grotesk Medium"/>
                <a:ea typeface="Space Grotesk Medium"/>
                <a:cs typeface="Space Grotesk Medium"/>
                <a:sym typeface="Space Grotesk Medium"/>
              </a:endParaRPr>
            </a:p>
          </p:txBody>
        </p:sp>
      </p:grpSp>
      <p:sp>
        <p:nvSpPr>
          <p:cNvPr id="122" name="Google Shape;122;p14"/>
          <p:cNvSpPr/>
          <p:nvPr/>
        </p:nvSpPr>
        <p:spPr>
          <a:xfrm>
            <a:off x="535750" y="2371500"/>
            <a:ext cx="3249900" cy="775200"/>
          </a:xfrm>
          <a:prstGeom prst="roundRect">
            <a:avLst>
              <a:gd fmla="val 50000" name="adj"/>
            </a:avLst>
          </a:prstGeom>
          <a:solidFill>
            <a:srgbClr val="FFFF01"/>
          </a:solidFill>
          <a:ln cap="flat" cmpd="sng" w="9525">
            <a:solidFill>
              <a:srgbClr val="FFFF0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nybody Black"/>
              <a:ea typeface="Anybody Black"/>
              <a:cs typeface="Anybody Black"/>
              <a:sym typeface="Anybody Black"/>
            </a:endParaRPr>
          </a:p>
        </p:txBody>
      </p:sp>
      <p:sp>
        <p:nvSpPr>
          <p:cNvPr id="123" name="Google Shape;123;p14"/>
          <p:cNvSpPr txBox="1"/>
          <p:nvPr/>
        </p:nvSpPr>
        <p:spPr>
          <a:xfrm>
            <a:off x="619450" y="1572000"/>
            <a:ext cx="5023800" cy="152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s-419" sz="4400" u="none" cap="none" strike="noStrike">
                <a:solidFill>
                  <a:srgbClr val="1B1B1B"/>
                </a:solidFill>
                <a:latin typeface="Anybody Black"/>
                <a:ea typeface="Anybody Black"/>
                <a:cs typeface="Anybody Black"/>
                <a:sym typeface="Anybody Black"/>
              </a:rPr>
              <a:t>Detalle de</a:t>
            </a:r>
            <a:endParaRPr b="0" i="0" sz="4400" u="none" cap="none" strike="noStrike">
              <a:solidFill>
                <a:srgbClr val="1B1B1B"/>
              </a:solidFill>
              <a:latin typeface="Anybody Black"/>
              <a:ea typeface="Anybody Black"/>
              <a:cs typeface="Anybody Black"/>
              <a:sym typeface="Anybody Black"/>
            </a:endParaRPr>
          </a:p>
          <a:p>
            <a:pPr indent="0" lvl="0" marL="0" marR="0" rtl="0" algn="l">
              <a:lnSpc>
                <a:spcPct val="115000"/>
              </a:lnSpc>
              <a:spcBef>
                <a:spcPts val="0"/>
              </a:spcBef>
              <a:spcAft>
                <a:spcPts val="0"/>
              </a:spcAft>
              <a:buClr>
                <a:schemeClr val="dk1"/>
              </a:buClr>
              <a:buSzPts val="1100"/>
              <a:buFont typeface="Arial"/>
              <a:buNone/>
            </a:pPr>
            <a:r>
              <a:rPr b="0" i="0" lang="es-419" sz="4400" u="none" cap="none" strike="noStrike">
                <a:solidFill>
                  <a:srgbClr val="1B1B1B"/>
                </a:solidFill>
                <a:latin typeface="Anybody Black"/>
                <a:ea typeface="Anybody Black"/>
                <a:cs typeface="Anybody Black"/>
                <a:sym typeface="Anybody Black"/>
              </a:rPr>
              <a:t>Avances</a:t>
            </a:r>
            <a:endParaRPr b="0" i="0" sz="4400" u="none" cap="none" strike="noStrike">
              <a:solidFill>
                <a:srgbClr val="1B1B1B"/>
              </a:solidFill>
              <a:latin typeface="Anybody Black"/>
              <a:ea typeface="Anybody Black"/>
              <a:cs typeface="Anybody Black"/>
              <a:sym typeface="Anybody Black"/>
            </a:endParaRPr>
          </a:p>
        </p:txBody>
      </p:sp>
      <p:pic>
        <p:nvPicPr>
          <p:cNvPr id="124" name="Google Shape;124;p14"/>
          <p:cNvPicPr preferRelativeResize="0"/>
          <p:nvPr/>
        </p:nvPicPr>
        <p:blipFill rotWithShape="1">
          <a:blip r:embed="rId4">
            <a:alphaModFix/>
          </a:blip>
          <a:srcRect b="0" l="0" r="0" t="0"/>
          <a:stretch/>
        </p:blipFill>
        <p:spPr>
          <a:xfrm flipH="1">
            <a:off x="3274437" y="2637445"/>
            <a:ext cx="971750" cy="8370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5"/>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30" name="Google Shape;130;p15"/>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31" name="Google Shape;131;p15"/>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 #1: </a:t>
            </a:r>
            <a:endParaRPr b="1" i="0" sz="1500" u="none" cap="none" strike="noStrike">
              <a:solidFill>
                <a:schemeClr val="dk1"/>
              </a:solidFill>
              <a:latin typeface="Inter"/>
              <a:ea typeface="Inter"/>
              <a:cs typeface="Inter"/>
              <a:sym typeface="Inter"/>
            </a:endParaRPr>
          </a:p>
        </p:txBody>
      </p:sp>
      <p:sp>
        <p:nvSpPr>
          <p:cNvPr id="132" name="Google Shape;132;p15"/>
          <p:cNvSpPr txBox="1"/>
          <p:nvPr/>
        </p:nvSpPr>
        <p:spPr>
          <a:xfrm>
            <a:off x="349800" y="1320100"/>
            <a:ext cx="7003800" cy="2609100"/>
          </a:xfrm>
          <a:prstGeom prst="rect">
            <a:avLst/>
          </a:prstGeom>
          <a:noFill/>
          <a:ln>
            <a:noFill/>
          </a:ln>
        </p:spPr>
        <p:txBody>
          <a:bodyPr anchorCtr="0" anchor="t" bIns="91425" lIns="91425" spcFirstLastPara="1" rIns="91425" wrap="square" tIns="91425">
            <a:spAutoFit/>
          </a:bodyPr>
          <a:lstStyle/>
          <a:p>
            <a:pPr indent="-298450" lvl="0" marL="914400" marR="114300" rtl="0" algn="l">
              <a:lnSpc>
                <a:spcPct val="150000"/>
              </a:lnSpc>
              <a:spcBef>
                <a:spcPts val="0"/>
              </a:spcBef>
              <a:spcAft>
                <a:spcPts val="0"/>
              </a:spcAft>
              <a:buClr>
                <a:schemeClr val="dk1"/>
              </a:buClr>
              <a:buSzPts val="1100"/>
              <a:buFont typeface="Inter"/>
              <a:buChar char="➔"/>
            </a:pPr>
            <a:r>
              <a:rPr b="1" i="0" lang="es-419" sz="1100" u="none" cap="none" strike="noStrike">
                <a:solidFill>
                  <a:schemeClr val="dk1"/>
                </a:solidFill>
                <a:latin typeface="Inter"/>
                <a:ea typeface="Inter"/>
                <a:cs typeface="Inter"/>
                <a:sym typeface="Inter"/>
              </a:rPr>
              <a:t>Generar la estructura de carpetas tal y como se indica para la entrega. </a:t>
            </a:r>
            <a:r>
              <a:rPr b="0" i="0" lang="es-419" sz="1100" u="none" cap="none" strike="noStrike">
                <a:solidFill>
                  <a:schemeClr val="dk1"/>
                </a:solidFill>
                <a:latin typeface="Inter"/>
                <a:ea typeface="Inter"/>
                <a:cs typeface="Inter"/>
                <a:sym typeface="Inter"/>
              </a:rPr>
              <a:t>Esta estructura debe estar en el repositorio creado anteriormente y no debe cambiarse. </a:t>
            </a:r>
            <a:endParaRPr b="0" i="0" sz="1100" u="none" cap="none" strike="noStrike">
              <a:solidFill>
                <a:schemeClr val="dk1"/>
              </a:solidFill>
              <a:latin typeface="Inter"/>
              <a:ea typeface="Inter"/>
              <a:cs typeface="Inter"/>
              <a:sym typeface="Inter"/>
            </a:endParaRPr>
          </a:p>
          <a:p>
            <a:pPr indent="-298450" lvl="0" marL="914400" marR="114300" rtl="0" algn="l">
              <a:lnSpc>
                <a:spcPct val="150000"/>
              </a:lnSpc>
              <a:spcBef>
                <a:spcPts val="0"/>
              </a:spcBef>
              <a:spcAft>
                <a:spcPts val="0"/>
              </a:spcAft>
              <a:buClr>
                <a:schemeClr val="dk1"/>
              </a:buClr>
              <a:buSzPts val="1100"/>
              <a:buFont typeface="Inter"/>
              <a:buChar char="➔"/>
            </a:pPr>
            <a:r>
              <a:rPr b="1" i="0" lang="es-419" sz="1100" u="none" cap="none" strike="noStrike">
                <a:solidFill>
                  <a:schemeClr val="dk1"/>
                </a:solidFill>
                <a:latin typeface="Inter"/>
                <a:ea typeface="Inter"/>
                <a:cs typeface="Inter"/>
                <a:sym typeface="Inter"/>
              </a:rPr>
              <a:t>Clona tu repositorio </a:t>
            </a:r>
            <a:endParaRPr b="1" i="0" sz="1100" u="none" cap="none" strike="noStrike">
              <a:solidFill>
                <a:schemeClr val="dk1"/>
              </a:solidFill>
              <a:latin typeface="Inter"/>
              <a:ea typeface="Inter"/>
              <a:cs typeface="Inter"/>
              <a:sym typeface="Inter"/>
            </a:endParaRPr>
          </a:p>
          <a:p>
            <a:pPr indent="-298450" lvl="0" marL="914400" marR="114300" rtl="0" algn="l">
              <a:lnSpc>
                <a:spcPct val="150000"/>
              </a:lnSpc>
              <a:spcBef>
                <a:spcPts val="0"/>
              </a:spcBef>
              <a:spcAft>
                <a:spcPts val="0"/>
              </a:spcAft>
              <a:buClr>
                <a:schemeClr val="dk1"/>
              </a:buClr>
              <a:buSzPts val="1100"/>
              <a:buFont typeface="Inter"/>
              <a:buChar char="➔"/>
            </a:pPr>
            <a:r>
              <a:rPr b="1" i="0" lang="es-419" sz="1100" u="none" cap="none" strike="noStrike">
                <a:solidFill>
                  <a:schemeClr val="dk1"/>
                </a:solidFill>
                <a:latin typeface="Inter"/>
                <a:ea typeface="Inter"/>
                <a:cs typeface="Inter"/>
                <a:sym typeface="Inter"/>
              </a:rPr>
              <a:t>Genera un archivo de requirements.txt</a:t>
            </a:r>
            <a:endParaRPr b="1" i="0" sz="1100" u="none" cap="none" strike="noStrike">
              <a:solidFill>
                <a:schemeClr val="dk1"/>
              </a:solidFill>
              <a:latin typeface="Inter"/>
              <a:ea typeface="Inter"/>
              <a:cs typeface="Inter"/>
              <a:sym typeface="Inter"/>
            </a:endParaRPr>
          </a:p>
          <a:p>
            <a:pPr indent="-298450" lvl="0" marL="914400" marR="114300" rtl="0" algn="l">
              <a:lnSpc>
                <a:spcPct val="150000"/>
              </a:lnSpc>
              <a:spcBef>
                <a:spcPts val="0"/>
              </a:spcBef>
              <a:spcAft>
                <a:spcPts val="0"/>
              </a:spcAft>
              <a:buClr>
                <a:schemeClr val="dk1"/>
              </a:buClr>
              <a:buSzPts val="1100"/>
              <a:buFont typeface="Inter"/>
              <a:buChar char="➔"/>
            </a:pPr>
            <a:r>
              <a:rPr b="1" i="0" lang="es-419" sz="1100" u="none" cap="none" strike="noStrike">
                <a:solidFill>
                  <a:schemeClr val="dk1"/>
                </a:solidFill>
                <a:latin typeface="Inter"/>
                <a:ea typeface="Inter"/>
                <a:cs typeface="Inter"/>
                <a:sym typeface="Inter"/>
              </a:rPr>
              <a:t>Configura un entorno virtual. </a:t>
            </a:r>
            <a:endParaRPr b="1" i="0" sz="1100" u="none" cap="none" strike="noStrike">
              <a:solidFill>
                <a:schemeClr val="dk1"/>
              </a:solidFill>
              <a:latin typeface="Inter"/>
              <a:ea typeface="Inter"/>
              <a:cs typeface="Inter"/>
              <a:sym typeface="Inter"/>
            </a:endParaRPr>
          </a:p>
          <a:p>
            <a:pPr indent="-298450" lvl="0" marL="914400" marR="114300" rtl="0" algn="l">
              <a:lnSpc>
                <a:spcPct val="150000"/>
              </a:lnSpc>
              <a:spcBef>
                <a:spcPts val="0"/>
              </a:spcBef>
              <a:spcAft>
                <a:spcPts val="0"/>
              </a:spcAft>
              <a:buClr>
                <a:schemeClr val="dk1"/>
              </a:buClr>
              <a:buSzPts val="1100"/>
              <a:buFont typeface="Inter"/>
              <a:buChar char="➔"/>
            </a:pPr>
            <a:r>
              <a:rPr b="1" i="0" lang="es-419" sz="1100" u="none" cap="none" strike="noStrike">
                <a:solidFill>
                  <a:schemeClr val="dk1"/>
                </a:solidFill>
                <a:latin typeface="Inter"/>
                <a:ea typeface="Inter"/>
                <a:cs typeface="Inter"/>
                <a:sym typeface="Inter"/>
              </a:rPr>
              <a:t>Se deben hacer modificaciones a los archivos siguiendo la estructura de versiones y ramas siguientes: </a:t>
            </a:r>
            <a:endParaRPr b="1" i="0" sz="1100" u="none" cap="none" strike="noStrike">
              <a:solidFill>
                <a:schemeClr val="dk1"/>
              </a:solidFill>
              <a:latin typeface="Inter"/>
              <a:ea typeface="Inter"/>
              <a:cs typeface="Inter"/>
              <a:sym typeface="Inter"/>
            </a:endParaRPr>
          </a:p>
          <a:p>
            <a:pPr indent="0" lvl="0" marL="91440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p:txBody>
      </p:sp>
      <p:pic>
        <p:nvPicPr>
          <p:cNvPr id="133" name="Google Shape;133;p15" title="Hands004.png"/>
          <p:cNvPicPr preferRelativeResize="0"/>
          <p:nvPr/>
        </p:nvPicPr>
        <p:blipFill rotWithShape="1">
          <a:blip r:embed="rId4">
            <a:alphaModFix/>
          </a:blip>
          <a:srcRect b="0" l="0" r="0" t="0"/>
          <a:stretch/>
        </p:blipFill>
        <p:spPr>
          <a:xfrm>
            <a:off x="7446775" y="480050"/>
            <a:ext cx="1624924" cy="1624924"/>
          </a:xfrm>
          <a:prstGeom prst="rect">
            <a:avLst/>
          </a:prstGeom>
          <a:noFill/>
          <a:ln>
            <a:noFill/>
          </a:ln>
        </p:spPr>
      </p:pic>
      <p:pic>
        <p:nvPicPr>
          <p:cNvPr id="134" name="Google Shape;134;p15"/>
          <p:cNvPicPr preferRelativeResize="0"/>
          <p:nvPr/>
        </p:nvPicPr>
        <p:blipFill rotWithShape="1">
          <a:blip r:embed="rId5">
            <a:alphaModFix/>
          </a:blip>
          <a:srcRect b="0" l="0" r="0" t="0"/>
          <a:stretch/>
        </p:blipFill>
        <p:spPr>
          <a:xfrm>
            <a:off x="970475" y="3198830"/>
            <a:ext cx="4257675" cy="1600200"/>
          </a:xfrm>
          <a:prstGeom prst="rect">
            <a:avLst/>
          </a:prstGeom>
          <a:noFill/>
          <a:ln>
            <a:noFill/>
          </a:ln>
        </p:spPr>
      </p:pic>
      <p:sp>
        <p:nvSpPr>
          <p:cNvPr id="135" name="Google Shape;135;p15"/>
          <p:cNvSpPr txBox="1"/>
          <p:nvPr/>
        </p:nvSpPr>
        <p:spPr>
          <a:xfrm>
            <a:off x="5324150" y="3374763"/>
            <a:ext cx="2665500" cy="1169700"/>
          </a:xfrm>
          <a:prstGeom prst="rect">
            <a:avLst/>
          </a:prstGeom>
          <a:noFill/>
          <a:ln>
            <a:noFill/>
          </a:ln>
        </p:spPr>
        <p:txBody>
          <a:bodyPr anchorCtr="0" anchor="t" bIns="91425" lIns="91425" spcFirstLastPara="1" rIns="91425" wrap="square" tIns="91425">
            <a:spAutoFit/>
          </a:bodyPr>
          <a:lstStyle/>
          <a:p>
            <a:pPr indent="0" lvl="0" marL="0" marR="114300" rtl="0" algn="l">
              <a:lnSpc>
                <a:spcPct val="100000"/>
              </a:lnSpc>
              <a:spcBef>
                <a:spcPts val="0"/>
              </a:spcBef>
              <a:spcAft>
                <a:spcPts val="0"/>
              </a:spcAft>
              <a:buClr>
                <a:srgbClr val="000000"/>
              </a:buClr>
              <a:buSzPts val="900"/>
              <a:buFont typeface="Arial"/>
              <a:buNone/>
            </a:pPr>
            <a:r>
              <a:rPr b="0" i="0" lang="es-419" sz="900" u="none" cap="none" strike="noStrike">
                <a:solidFill>
                  <a:schemeClr val="dk1"/>
                </a:solidFill>
                <a:latin typeface="Inter"/>
                <a:ea typeface="Inter"/>
                <a:cs typeface="Inter"/>
                <a:sym typeface="Inter"/>
              </a:rPr>
              <a:t>Para la V 1.0.1 se te pedirá avanzar en los notebooks </a:t>
            </a:r>
            <a:r>
              <a:rPr b="1" i="0" lang="es-419" sz="900" u="none" cap="none" strike="noStrike">
                <a:solidFill>
                  <a:schemeClr val="dk1"/>
                </a:solidFill>
                <a:latin typeface="Inter"/>
                <a:ea typeface="Inter"/>
                <a:cs typeface="Inter"/>
                <a:sym typeface="Inter"/>
              </a:rPr>
              <a:t>cargar_datos.ipynb</a:t>
            </a:r>
            <a:r>
              <a:rPr b="0" i="0" lang="es-419" sz="900" u="none" cap="none" strike="noStrike">
                <a:solidFill>
                  <a:schemeClr val="dk1"/>
                </a:solidFill>
                <a:latin typeface="Inter"/>
                <a:ea typeface="Inter"/>
                <a:cs typeface="Inter"/>
                <a:sym typeface="Inter"/>
              </a:rPr>
              <a:t> y </a:t>
            </a:r>
            <a:r>
              <a:rPr b="1" i="0" lang="es-419" sz="900" u="none" cap="none" strike="noStrike">
                <a:solidFill>
                  <a:schemeClr val="dk1"/>
                </a:solidFill>
                <a:latin typeface="Inter"/>
                <a:ea typeface="Inter"/>
                <a:cs typeface="Inter"/>
                <a:sym typeface="Inter"/>
              </a:rPr>
              <a:t>comprension_eda.ipynb</a:t>
            </a:r>
            <a:endParaRPr b="1" i="0" sz="900" u="none" cap="none" strike="noStrike">
              <a:solidFill>
                <a:schemeClr val="dk1"/>
              </a:solidFill>
              <a:latin typeface="Inter"/>
              <a:ea typeface="Inter"/>
              <a:cs typeface="Inter"/>
              <a:sym typeface="Inter"/>
            </a:endParaRPr>
          </a:p>
          <a:p>
            <a:pPr indent="0" lvl="0" marL="0" marR="0" rtl="0" algn="l">
              <a:lnSpc>
                <a:spcPct val="100000"/>
              </a:lnSpc>
              <a:spcBef>
                <a:spcPts val="1200"/>
              </a:spcBef>
              <a:spcAft>
                <a:spcPts val="1200"/>
              </a:spcAft>
              <a:buClr>
                <a:srgbClr val="000000"/>
              </a:buClr>
              <a:buSzPts val="900"/>
              <a:buFont typeface="Arial"/>
              <a:buNone/>
            </a:pPr>
            <a:r>
              <a:rPr b="1" i="0" lang="es-419" sz="900" u="none" cap="none" strike="noStrike">
                <a:solidFill>
                  <a:schemeClr val="dk1"/>
                </a:solidFill>
                <a:latin typeface="Inter"/>
                <a:ea typeface="Inter"/>
                <a:cs typeface="Inter"/>
                <a:sym typeface="Inter"/>
              </a:rPr>
              <a:t>Para la V1.0.0 </a:t>
            </a:r>
            <a:r>
              <a:rPr b="0" i="0" lang="es-419" sz="900" u="none" cap="none" strike="noStrike">
                <a:solidFill>
                  <a:schemeClr val="dk1"/>
                </a:solidFill>
                <a:latin typeface="Inter"/>
                <a:ea typeface="Inter"/>
                <a:cs typeface="Inter"/>
                <a:sym typeface="Inter"/>
              </a:rPr>
              <a:t>crea la estructura de carpetas idéntica para cada rama. Este será el punto de partida.</a:t>
            </a:r>
            <a:endParaRPr b="0" i="0" sz="900" u="none" cap="none" strike="noStrike">
              <a:solidFill>
                <a:schemeClr val="dk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41" name="Google Shape;141;p16"/>
          <p:cNvSpPr txBox="1"/>
          <p:nvPr/>
        </p:nvSpPr>
        <p:spPr>
          <a:xfrm>
            <a:off x="349800" y="972379"/>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 #1: </a:t>
            </a:r>
            <a:endParaRPr b="1" i="0" sz="1500" u="none" cap="none" strike="noStrike">
              <a:solidFill>
                <a:schemeClr val="dk1"/>
              </a:solidFill>
              <a:latin typeface="Inter"/>
              <a:ea typeface="Inter"/>
              <a:cs typeface="Inter"/>
              <a:sym typeface="Inter"/>
            </a:endParaRPr>
          </a:p>
        </p:txBody>
      </p:sp>
      <p:sp>
        <p:nvSpPr>
          <p:cNvPr id="142" name="Google Shape;142;p16"/>
          <p:cNvSpPr txBox="1"/>
          <p:nvPr/>
        </p:nvSpPr>
        <p:spPr>
          <a:xfrm>
            <a:off x="349800" y="1659232"/>
            <a:ext cx="4291200" cy="2424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120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Desarrollo de los siguientes pasos desde la rama developer:</a:t>
            </a:r>
            <a:endParaRPr b="1" i="0" sz="1100" u="none" cap="none" strike="noStrike">
              <a:solidFill>
                <a:schemeClr val="dk1"/>
              </a:solidFill>
              <a:latin typeface="Inter"/>
              <a:ea typeface="Inter"/>
              <a:cs typeface="Inter"/>
              <a:sym typeface="Inter"/>
            </a:endParaRPr>
          </a:p>
          <a:p>
            <a:pPr indent="-298450" lvl="0" marL="457200" marR="0" rtl="0" algn="l">
              <a:lnSpc>
                <a:spcPct val="150000"/>
              </a:lnSpc>
              <a:spcBef>
                <a:spcPts val="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Cargar_datos.ipynb</a:t>
            </a:r>
            <a:endParaRPr b="1" i="0" sz="1100" u="none" cap="none" strike="noStrike">
              <a:solidFill>
                <a:schemeClr val="dk1"/>
              </a:solidFill>
              <a:latin typeface="Inter"/>
              <a:ea typeface="Inter"/>
              <a:cs typeface="Inter"/>
              <a:sym typeface="Inter"/>
            </a:endParaRPr>
          </a:p>
          <a:p>
            <a:pPr indent="-298450" lvl="0" marL="457200" marR="0" rtl="0" algn="l">
              <a:lnSpc>
                <a:spcPct val="100000"/>
              </a:lnSpc>
              <a:spcBef>
                <a:spcPts val="1200"/>
              </a:spcBef>
              <a:spcAft>
                <a:spcPts val="0"/>
              </a:spcAft>
              <a:buClr>
                <a:schemeClr val="dk1"/>
              </a:buClr>
              <a:buSzPts val="1100"/>
              <a:buFont typeface="Inter"/>
              <a:buAutoNum type="arabicPeriod"/>
            </a:pPr>
            <a:r>
              <a:rPr b="1" i="0" lang="es-419" sz="1100" u="none" cap="none" strike="noStrike">
                <a:solidFill>
                  <a:schemeClr val="dk1"/>
                </a:solidFill>
                <a:latin typeface="Inter"/>
                <a:ea typeface="Inter"/>
                <a:cs typeface="Inter"/>
                <a:sym typeface="Inter"/>
              </a:rPr>
              <a:t>Comprensión_eda.ipynb: </a:t>
            </a:r>
            <a:r>
              <a:rPr b="0" i="0" lang="es-419" sz="1100" u="none" cap="none" strike="noStrike">
                <a:solidFill>
                  <a:schemeClr val="dk1"/>
                </a:solidFill>
                <a:latin typeface="Inter"/>
                <a:ea typeface="Inter"/>
                <a:cs typeface="Inter"/>
                <a:sym typeface="Inter"/>
              </a:rPr>
              <a:t>teniendo en cuenta: </a:t>
            </a:r>
            <a:endParaRPr b="0" i="0" sz="1100" u="none" cap="none" strike="noStrike">
              <a:solidFill>
                <a:schemeClr val="dk1"/>
              </a:solidFill>
              <a:latin typeface="Inter"/>
              <a:ea typeface="Inter"/>
              <a:cs typeface="Inter"/>
              <a:sym typeface="Inter"/>
            </a:endParaRPr>
          </a:p>
          <a:p>
            <a:pPr indent="-298450" lvl="0" marL="457200" marR="0" rtl="0" algn="l">
              <a:lnSpc>
                <a:spcPct val="100000"/>
              </a:lnSpc>
              <a:spcBef>
                <a:spcPts val="12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Exploración inicial de datos </a:t>
            </a:r>
            <a:endParaRPr b="0" i="0" sz="1100" u="none" cap="none" strike="noStrike">
              <a:solidFill>
                <a:schemeClr val="dk1"/>
              </a:solidFill>
              <a:latin typeface="Inter"/>
              <a:ea typeface="Inter"/>
              <a:cs typeface="Inter"/>
              <a:sym typeface="Inter"/>
            </a:endParaRPr>
          </a:p>
          <a:p>
            <a:pPr indent="-298450" lvl="0" marL="457200" marR="0" rtl="0" algn="l">
              <a:lnSpc>
                <a:spcPct val="100000"/>
              </a:lnSpc>
              <a:spcBef>
                <a:spcPts val="120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Exploración de datos y descripción (EDA) </a:t>
            </a:r>
            <a:endParaRPr b="0" i="0" sz="1100" u="none" cap="none" strike="noStrike">
              <a:solidFill>
                <a:schemeClr val="dk1"/>
              </a:solidFill>
              <a:latin typeface="Inter"/>
              <a:ea typeface="Inter"/>
              <a:cs typeface="Inter"/>
              <a:sym typeface="Inter"/>
            </a:endParaRPr>
          </a:p>
          <a:p>
            <a:pPr indent="0" lvl="0" marL="685800" marR="0" rtl="0" algn="l">
              <a:lnSpc>
                <a:spcPct val="100000"/>
              </a:lnSpc>
              <a:spcBef>
                <a:spcPts val="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 Análisis univariable. </a:t>
            </a:r>
            <a:endParaRPr b="0" i="0" sz="1100" u="none" cap="none" strike="noStrike">
              <a:solidFill>
                <a:schemeClr val="dk1"/>
              </a:solidFill>
              <a:latin typeface="Inter"/>
              <a:ea typeface="Inter"/>
              <a:cs typeface="Inter"/>
              <a:sym typeface="Inter"/>
            </a:endParaRPr>
          </a:p>
          <a:p>
            <a:pPr indent="0" lvl="0" marL="685800" marR="0" rtl="0" algn="l">
              <a:lnSpc>
                <a:spcPct val="100000"/>
              </a:lnSpc>
              <a:spcBef>
                <a:spcPts val="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*Análisis bivariable.</a:t>
            </a:r>
            <a:endParaRPr b="0" i="0" sz="1100" u="none" cap="none" strike="noStrike">
              <a:solidFill>
                <a:schemeClr val="dk1"/>
              </a:solidFill>
              <a:latin typeface="Inter"/>
              <a:ea typeface="Inter"/>
              <a:cs typeface="Inter"/>
              <a:sym typeface="Inter"/>
            </a:endParaRPr>
          </a:p>
          <a:p>
            <a:pPr indent="0" lvl="0" marL="685800" marR="0" rtl="0" algn="l">
              <a:lnSpc>
                <a:spcPct val="100000"/>
              </a:lnSpc>
              <a:spcBef>
                <a:spcPts val="0"/>
              </a:spcBef>
              <a:spcAft>
                <a:spcPts val="0"/>
              </a:spcAft>
              <a:buClr>
                <a:schemeClr val="dk1"/>
              </a:buClr>
              <a:buSzPts val="1100"/>
              <a:buFont typeface="Arial"/>
              <a:buNone/>
            </a:pPr>
            <a:r>
              <a:rPr b="0" i="0" lang="es-419" sz="1100" u="none" cap="none" strike="noStrike">
                <a:solidFill>
                  <a:schemeClr val="dk1"/>
                </a:solidFill>
                <a:latin typeface="Inter"/>
                <a:ea typeface="Inter"/>
                <a:cs typeface="Inter"/>
                <a:sym typeface="Inter"/>
              </a:rPr>
              <a:t>*Análisis multivariable. </a:t>
            </a:r>
            <a:endParaRPr b="1" i="0" sz="1100" u="none" cap="none" strike="noStrike">
              <a:solidFill>
                <a:schemeClr val="dk1"/>
              </a:solidFill>
              <a:latin typeface="Inter"/>
              <a:ea typeface="Inter"/>
              <a:cs typeface="Inter"/>
              <a:sym typeface="Inter"/>
            </a:endParaRPr>
          </a:p>
        </p:txBody>
      </p:sp>
      <p:sp>
        <p:nvSpPr>
          <p:cNvPr id="143" name="Google Shape;143;p16"/>
          <p:cNvSpPr txBox="1"/>
          <p:nvPr/>
        </p:nvSpPr>
        <p:spPr>
          <a:xfrm>
            <a:off x="4641000" y="1659225"/>
            <a:ext cx="3569700" cy="21471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50000"/>
              </a:lnSpc>
              <a:spcBef>
                <a:spcPts val="120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Conocimientos necesarios: </a:t>
            </a:r>
            <a:r>
              <a:rPr b="0" i="0" lang="es-419" sz="1100" u="none" cap="none" strike="noStrike">
                <a:solidFill>
                  <a:schemeClr val="dk1"/>
                </a:solidFill>
                <a:latin typeface="Inter"/>
                <a:ea typeface="Inter"/>
                <a:cs typeface="Inter"/>
                <a:sym typeface="Inter"/>
              </a:rPr>
              <a:t>Versionamiento en GitHub, conocimiento de ramas y pull request, trabajo colaborativo, análisis exploratorio, limpieza de datos, manejo de librerías Python. </a:t>
            </a:r>
            <a:endParaRPr b="0" i="0" sz="1100" u="none" cap="none" strike="noStrike">
              <a:solidFill>
                <a:schemeClr val="dk1"/>
              </a:solidFill>
              <a:latin typeface="Inter"/>
              <a:ea typeface="Inter"/>
              <a:cs typeface="Inter"/>
              <a:sym typeface="Inter"/>
            </a:endParaRPr>
          </a:p>
          <a:p>
            <a:pPr indent="-298450" lvl="0" marL="457200" marR="0" rtl="0" algn="l">
              <a:lnSpc>
                <a:spcPct val="150000"/>
              </a:lnSpc>
              <a:spcBef>
                <a:spcPts val="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Tech Stack necesario:</a:t>
            </a:r>
            <a:r>
              <a:rPr b="0" i="0" lang="es-419" sz="1100" u="none" cap="none" strike="noStrike">
                <a:solidFill>
                  <a:schemeClr val="dk1"/>
                </a:solidFill>
                <a:latin typeface="Inter"/>
                <a:ea typeface="Inter"/>
                <a:cs typeface="Inter"/>
                <a:sym typeface="Inter"/>
              </a:rPr>
              <a:t> GitHub, Python, Seaborn, pandas, matplotlib. </a:t>
            </a:r>
            <a:endParaRPr b="0" i="0" sz="1800" u="none" cap="none" strike="noStrike">
              <a:solidFill>
                <a:schemeClr val="dk2"/>
              </a:solidFill>
              <a:latin typeface="Arial"/>
              <a:ea typeface="Arial"/>
              <a:cs typeface="Arial"/>
              <a:sym typeface="Arial"/>
            </a:endParaRPr>
          </a:p>
        </p:txBody>
      </p:sp>
      <p:pic>
        <p:nvPicPr>
          <p:cNvPr id="144" name="Google Shape;144;p16" title="M2C5 - 14 - copia (2).png"/>
          <p:cNvPicPr preferRelativeResize="0"/>
          <p:nvPr/>
        </p:nvPicPr>
        <p:blipFill rotWithShape="1">
          <a:blip r:embed="rId3">
            <a:alphaModFix/>
          </a:blip>
          <a:srcRect b="52846" l="22597" r="48437" t="3333"/>
          <a:stretch/>
        </p:blipFill>
        <p:spPr>
          <a:xfrm rot="910754">
            <a:off x="7533499" y="384272"/>
            <a:ext cx="718380" cy="12657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8"/>
          <p:cNvPicPr preferRelativeResize="0"/>
          <p:nvPr/>
        </p:nvPicPr>
        <p:blipFill rotWithShape="1">
          <a:blip r:embed="rId3">
            <a:alphaModFix/>
          </a:blip>
          <a:srcRect b="0" l="0" r="0" t="0"/>
          <a:stretch/>
        </p:blipFill>
        <p:spPr>
          <a:xfrm>
            <a:off x="6223858" y="5814240"/>
            <a:ext cx="528750" cy="528750"/>
          </a:xfrm>
          <a:prstGeom prst="rect">
            <a:avLst/>
          </a:prstGeom>
          <a:noFill/>
          <a:ln>
            <a:noFill/>
          </a:ln>
        </p:spPr>
      </p:pic>
      <p:sp>
        <p:nvSpPr>
          <p:cNvPr id="150" name="Google Shape;150;p18"/>
          <p:cNvSpPr txBox="1"/>
          <p:nvPr/>
        </p:nvSpPr>
        <p:spPr>
          <a:xfrm>
            <a:off x="349800" y="312300"/>
            <a:ext cx="5797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s-419" sz="2400" u="none" cap="none" strike="noStrike">
                <a:solidFill>
                  <a:srgbClr val="000000"/>
                </a:solidFill>
                <a:latin typeface="Anybody Black"/>
                <a:ea typeface="Anybody Black"/>
                <a:cs typeface="Anybody Black"/>
                <a:sym typeface="Anybody Black"/>
              </a:rPr>
              <a:t>Proyecto Integrador</a:t>
            </a:r>
            <a:endParaRPr b="0" i="0" sz="2400" u="none" cap="none" strike="noStrike">
              <a:solidFill>
                <a:srgbClr val="000000"/>
              </a:solidFill>
              <a:latin typeface="Anybody Black"/>
              <a:ea typeface="Anybody Black"/>
              <a:cs typeface="Anybody Black"/>
              <a:sym typeface="Anybody Black"/>
            </a:endParaRPr>
          </a:p>
        </p:txBody>
      </p:sp>
      <p:sp>
        <p:nvSpPr>
          <p:cNvPr id="151" name="Google Shape;151;p18"/>
          <p:cNvSpPr txBox="1"/>
          <p:nvPr/>
        </p:nvSpPr>
        <p:spPr>
          <a:xfrm>
            <a:off x="349800" y="866400"/>
            <a:ext cx="729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419" sz="1500" u="none" cap="none" strike="noStrike">
                <a:solidFill>
                  <a:schemeClr val="dk1"/>
                </a:solidFill>
                <a:highlight>
                  <a:srgbClr val="FFFF01"/>
                </a:highlight>
                <a:latin typeface="Inter"/>
                <a:ea typeface="Inter"/>
                <a:cs typeface="Inter"/>
                <a:sym typeface="Inter"/>
              </a:rPr>
              <a:t>Detalle de Avance #2: </a:t>
            </a:r>
            <a:endParaRPr b="1" i="0" sz="1500" u="none" cap="none" strike="noStrike">
              <a:solidFill>
                <a:schemeClr val="dk1"/>
              </a:solidFill>
              <a:latin typeface="Inter"/>
              <a:ea typeface="Inter"/>
              <a:cs typeface="Inter"/>
              <a:sym typeface="Inter"/>
            </a:endParaRPr>
          </a:p>
        </p:txBody>
      </p:sp>
      <p:sp>
        <p:nvSpPr>
          <p:cNvPr id="152" name="Google Shape;152;p18"/>
          <p:cNvSpPr txBox="1"/>
          <p:nvPr/>
        </p:nvSpPr>
        <p:spPr>
          <a:xfrm>
            <a:off x="349800" y="1320100"/>
            <a:ext cx="8794200" cy="384900"/>
          </a:xfrm>
          <a:prstGeom prst="rect">
            <a:avLst/>
          </a:prstGeom>
          <a:noFill/>
          <a:ln>
            <a:noFill/>
          </a:ln>
        </p:spPr>
        <p:txBody>
          <a:bodyPr anchorCtr="0" anchor="t" bIns="91425" lIns="91425" spcFirstLastPara="1" rIns="91425" wrap="square" tIns="91425">
            <a:spAutoFit/>
          </a:bodyPr>
          <a:lstStyle/>
          <a:p>
            <a:pPr indent="0" lvl="0" marL="1828800" marR="0" rtl="0" algn="l">
              <a:lnSpc>
                <a:spcPct val="100000"/>
              </a:lnSpc>
              <a:spcBef>
                <a:spcPts val="1200"/>
              </a:spcBef>
              <a:spcAft>
                <a:spcPts val="1200"/>
              </a:spcAft>
              <a:buClr>
                <a:srgbClr val="000000"/>
              </a:buClr>
              <a:buSzPts val="1300"/>
              <a:buFont typeface="Arial"/>
              <a:buNone/>
            </a:pPr>
            <a:r>
              <a:t/>
            </a:r>
            <a:endParaRPr b="0" i="0" sz="1300" u="none" cap="none" strike="noStrike">
              <a:solidFill>
                <a:srgbClr val="000000"/>
              </a:solidFill>
              <a:latin typeface="Inter"/>
              <a:ea typeface="Inter"/>
              <a:cs typeface="Inter"/>
              <a:sym typeface="Inter"/>
            </a:endParaRPr>
          </a:p>
        </p:txBody>
      </p:sp>
      <p:sp>
        <p:nvSpPr>
          <p:cNvPr id="153" name="Google Shape;153;p18"/>
          <p:cNvSpPr txBox="1"/>
          <p:nvPr/>
        </p:nvSpPr>
        <p:spPr>
          <a:xfrm>
            <a:off x="349800" y="1402125"/>
            <a:ext cx="7293600" cy="3170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50000"/>
              </a:lnSpc>
              <a:spcBef>
                <a:spcPts val="120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Realizar el proceso de ingeniería de características.</a:t>
            </a:r>
            <a:endParaRPr b="1" i="0" sz="1100" u="none" cap="none" strike="noStrike">
              <a:solidFill>
                <a:schemeClr val="dk1"/>
              </a:solidFill>
              <a:latin typeface="Inter"/>
              <a:ea typeface="Inter"/>
              <a:cs typeface="Inter"/>
              <a:sym typeface="Inter"/>
            </a:endParaRPr>
          </a:p>
          <a:p>
            <a:pPr indent="-298450" lvl="0" marL="914400" marR="114300" rtl="0" algn="l">
              <a:lnSpc>
                <a:spcPct val="15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Empezar a entrenar los primeros modelos. </a:t>
            </a:r>
            <a:endParaRPr b="0" i="0" sz="1100" u="none" cap="none" strike="noStrike">
              <a:solidFill>
                <a:schemeClr val="dk1"/>
              </a:solidFill>
              <a:latin typeface="Inter"/>
              <a:ea typeface="Inter"/>
              <a:cs typeface="Inter"/>
              <a:sym typeface="Inter"/>
            </a:endParaRPr>
          </a:p>
          <a:p>
            <a:pPr indent="-298450" lvl="0" marL="914400" marR="114300" rtl="0" algn="l">
              <a:lnSpc>
                <a:spcPct val="150000"/>
              </a:lnSpc>
              <a:spcBef>
                <a:spcPts val="0"/>
              </a:spcBef>
              <a:spcAft>
                <a:spcPts val="0"/>
              </a:spcAft>
              <a:buClr>
                <a:schemeClr val="dk1"/>
              </a:buClr>
              <a:buSzPts val="1100"/>
              <a:buFont typeface="Inter"/>
              <a:buChar char="●"/>
            </a:pPr>
            <a:r>
              <a:rPr b="0" i="0" lang="es-419" sz="1100" u="none" cap="none" strike="noStrike">
                <a:solidFill>
                  <a:schemeClr val="dk1"/>
                </a:solidFill>
                <a:latin typeface="Inter"/>
                <a:ea typeface="Inter"/>
                <a:cs typeface="Inter"/>
                <a:sym typeface="Inter"/>
              </a:rPr>
              <a:t>Realizar la evaluación de los modelos supervisados, seleccionando el de mejor performance. </a:t>
            </a:r>
            <a:endParaRPr b="0" i="0" sz="1100" u="none" cap="none" strike="noStrike">
              <a:solidFill>
                <a:schemeClr val="dk1"/>
              </a:solidFill>
              <a:latin typeface="Inter"/>
              <a:ea typeface="Inter"/>
              <a:cs typeface="Inter"/>
              <a:sym typeface="Inter"/>
            </a:endParaRPr>
          </a:p>
          <a:p>
            <a:pPr indent="-298450" lvl="0" marL="457200" marR="114300" rtl="0" algn="l">
              <a:lnSpc>
                <a:spcPct val="150000"/>
              </a:lnSpc>
              <a:spcBef>
                <a:spcPts val="0"/>
              </a:spcBef>
              <a:spcAft>
                <a:spcPts val="0"/>
              </a:spcAft>
              <a:buClr>
                <a:srgbClr val="8F00FF"/>
              </a:buClr>
              <a:buSzPts val="1100"/>
              <a:buFont typeface="Inter"/>
              <a:buChar char="➔"/>
            </a:pPr>
            <a:r>
              <a:rPr b="1" i="0" lang="es-419" sz="1100" u="none" cap="none" strike="noStrike">
                <a:solidFill>
                  <a:schemeClr val="dk1"/>
                </a:solidFill>
                <a:latin typeface="Inter"/>
                <a:ea typeface="Inter"/>
                <a:cs typeface="Inter"/>
                <a:sym typeface="Inter"/>
              </a:rPr>
              <a:t>En este avance se generará la</a:t>
            </a:r>
            <a:r>
              <a:rPr b="0" i="0" lang="es-419" sz="1100" u="none" cap="none" strike="noStrike">
                <a:solidFill>
                  <a:schemeClr val="dk1"/>
                </a:solidFill>
                <a:latin typeface="Inter"/>
                <a:ea typeface="Inter"/>
                <a:cs typeface="Inter"/>
                <a:sym typeface="Inter"/>
              </a:rPr>
              <a:t> </a:t>
            </a:r>
            <a:r>
              <a:rPr b="1" i="0" lang="es-419" sz="1100" u="none" cap="none" strike="noStrike">
                <a:solidFill>
                  <a:schemeClr val="dk1"/>
                </a:solidFill>
                <a:latin typeface="Inter"/>
                <a:ea typeface="Inter"/>
                <a:cs typeface="Inter"/>
                <a:sym typeface="Inter"/>
              </a:rPr>
              <a:t>versión 1.1.0</a:t>
            </a:r>
            <a:r>
              <a:rPr b="0" i="0" lang="es-419" sz="1100" u="none" cap="none" strike="noStrike">
                <a:solidFill>
                  <a:schemeClr val="dk1"/>
                </a:solidFill>
                <a:latin typeface="Inter"/>
                <a:ea typeface="Inter"/>
                <a:cs typeface="Inter"/>
                <a:sym typeface="Inter"/>
              </a:rPr>
              <a:t> y </a:t>
            </a:r>
            <a:r>
              <a:rPr b="1" i="0" lang="es-419" sz="1100" u="none" cap="none" strike="noStrike">
                <a:solidFill>
                  <a:schemeClr val="dk1"/>
                </a:solidFill>
                <a:latin typeface="Inter"/>
                <a:ea typeface="Inter"/>
                <a:cs typeface="Inter"/>
                <a:sym typeface="Inter"/>
              </a:rPr>
              <a:t>V1.0.1 como se muestra en el gráfico inicial</a:t>
            </a:r>
            <a:r>
              <a:rPr b="0" i="0" lang="es-419" sz="1100" u="none" cap="none" strike="noStrike">
                <a:solidFill>
                  <a:schemeClr val="dk1"/>
                </a:solidFill>
                <a:latin typeface="Inter"/>
                <a:ea typeface="Inter"/>
                <a:cs typeface="Inter"/>
                <a:sym typeface="Inter"/>
              </a:rPr>
              <a:t>, en la que se abordará el proceso de ingeniería de características y modelamiento, respectivamente. A partir de allí puedes crear las versiones que desees y seguir un flujo que te sea lógico y cómodo. </a:t>
            </a:r>
            <a:endParaRPr b="0" i="0" sz="1100" u="none" cap="none" strike="noStrike">
              <a:solidFill>
                <a:schemeClr val="dk1"/>
              </a:solidFill>
              <a:latin typeface="Inter"/>
              <a:ea typeface="Inter"/>
              <a:cs typeface="Inter"/>
              <a:sym typeface="Inter"/>
            </a:endParaRPr>
          </a:p>
          <a:p>
            <a:pPr indent="-298450" lvl="0" marL="457200" marR="114300" rtl="0" algn="l">
              <a:lnSpc>
                <a:spcPct val="100000"/>
              </a:lnSpc>
              <a:spcBef>
                <a:spcPts val="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Conocimientos necesarios: </a:t>
            </a:r>
            <a:r>
              <a:rPr b="0" i="0" lang="es-419" sz="1100" u="none" cap="none" strike="noStrike">
                <a:solidFill>
                  <a:schemeClr val="dk1"/>
                </a:solidFill>
                <a:latin typeface="Inter"/>
                <a:ea typeface="Inter"/>
                <a:cs typeface="Inter"/>
                <a:sym typeface="Inter"/>
              </a:rPr>
              <a:t>Ingeniería de características, imputación, tipos de variables, pipelines, modelamiento supervisado.  </a:t>
            </a:r>
            <a:endParaRPr b="0" i="0" sz="1100" u="none" cap="none" strike="noStrike">
              <a:solidFill>
                <a:schemeClr val="dk1"/>
              </a:solidFill>
              <a:latin typeface="Inter"/>
              <a:ea typeface="Inter"/>
              <a:cs typeface="Inter"/>
              <a:sym typeface="Inter"/>
            </a:endParaRPr>
          </a:p>
          <a:p>
            <a:pPr indent="-298450" lvl="0" marL="457200" marR="114300" rtl="0" algn="l">
              <a:lnSpc>
                <a:spcPct val="100000"/>
              </a:lnSpc>
              <a:spcBef>
                <a:spcPts val="1000"/>
              </a:spcBef>
              <a:spcAft>
                <a:spcPts val="0"/>
              </a:spcAft>
              <a:buClr>
                <a:srgbClr val="9747FF"/>
              </a:buClr>
              <a:buSzPts val="1100"/>
              <a:buFont typeface="Inter"/>
              <a:buChar char="➔"/>
            </a:pPr>
            <a:r>
              <a:rPr b="1" i="0" lang="es-419" sz="1100" u="none" cap="none" strike="noStrike">
                <a:solidFill>
                  <a:schemeClr val="dk1"/>
                </a:solidFill>
                <a:latin typeface="Inter"/>
                <a:ea typeface="Inter"/>
                <a:cs typeface="Inter"/>
                <a:sym typeface="Inter"/>
              </a:rPr>
              <a:t>Tech Stack necesario:</a:t>
            </a:r>
            <a:r>
              <a:rPr b="0" i="0" lang="es-419" sz="1100" u="none" cap="none" strike="noStrike">
                <a:solidFill>
                  <a:schemeClr val="dk1"/>
                </a:solidFill>
                <a:latin typeface="Inter"/>
                <a:ea typeface="Inter"/>
                <a:cs typeface="Inter"/>
                <a:sym typeface="Inter"/>
              </a:rPr>
              <a:t> pandas, numpy, sk-learn, feature-engine, seaborn. </a:t>
            </a:r>
            <a:endParaRPr b="0" i="0" sz="1100" u="none" cap="none" strike="noStrike">
              <a:solidFill>
                <a:schemeClr val="dk1"/>
              </a:solidFill>
              <a:latin typeface="Inter"/>
              <a:ea typeface="Inter"/>
              <a:cs typeface="Inter"/>
              <a:sym typeface="Inter"/>
            </a:endParaRPr>
          </a:p>
          <a:p>
            <a:pPr indent="0" lvl="0" marL="0" marR="0" rtl="0" algn="l">
              <a:lnSpc>
                <a:spcPct val="115000"/>
              </a:lnSpc>
              <a:spcBef>
                <a:spcPts val="1000"/>
              </a:spcBef>
              <a:spcAft>
                <a:spcPts val="0"/>
              </a:spcAft>
              <a:buClr>
                <a:srgbClr val="000000"/>
              </a:buClr>
              <a:buSzPts val="1100"/>
              <a:buFont typeface="Arial"/>
              <a:buNone/>
            </a:pPr>
            <a:r>
              <a:t/>
            </a:r>
            <a:endParaRPr b="1" i="0" sz="1100" u="none" cap="none" strike="noStrike">
              <a:solidFill>
                <a:schemeClr val="dk1"/>
              </a:solidFill>
              <a:latin typeface="Inter"/>
              <a:ea typeface="Inter"/>
              <a:cs typeface="Inter"/>
              <a:sym typeface="Inter"/>
            </a:endParaRPr>
          </a:p>
        </p:txBody>
      </p:sp>
      <p:pic>
        <p:nvPicPr>
          <p:cNvPr id="154" name="Google Shape;154;p18" title="M2C5 - 14 - copia (2).png"/>
          <p:cNvPicPr preferRelativeResize="0"/>
          <p:nvPr/>
        </p:nvPicPr>
        <p:blipFill rotWithShape="1">
          <a:blip r:embed="rId4">
            <a:alphaModFix/>
          </a:blip>
          <a:srcRect b="51385" l="55236" r="17887" t="0"/>
          <a:stretch/>
        </p:blipFill>
        <p:spPr>
          <a:xfrm rot="792533">
            <a:off x="7244825" y="539975"/>
            <a:ext cx="700951" cy="1476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